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73" r:id="rId4"/>
    <p:sldId id="279" r:id="rId5"/>
    <p:sldId id="263" r:id="rId6"/>
    <p:sldId id="283" r:id="rId7"/>
    <p:sldId id="292" r:id="rId8"/>
    <p:sldId id="294" r:id="rId9"/>
    <p:sldId id="287" r:id="rId10"/>
    <p:sldId id="295" r:id="rId11"/>
    <p:sldId id="289" r:id="rId12"/>
    <p:sldId id="296" r:id="rId13"/>
    <p:sldId id="288" r:id="rId14"/>
    <p:sldId id="297" r:id="rId15"/>
    <p:sldId id="280" r:id="rId16"/>
    <p:sldId id="285" r:id="rId17"/>
    <p:sldId id="298" r:id="rId18"/>
    <p:sldId id="300" r:id="rId19"/>
    <p:sldId id="284" r:id="rId20"/>
    <p:sldId id="290" r:id="rId21"/>
    <p:sldId id="299" r:id="rId2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16ABEEAD-4143-4638-A2B3-8D0BDB7C16CE}">
          <p14:sldIdLst>
            <p14:sldId id="256"/>
            <p14:sldId id="273"/>
            <p14:sldId id="279"/>
            <p14:sldId id="263"/>
            <p14:sldId id="283"/>
            <p14:sldId id="292"/>
            <p14:sldId id="294"/>
            <p14:sldId id="287"/>
            <p14:sldId id="295"/>
            <p14:sldId id="289"/>
            <p14:sldId id="296"/>
            <p14:sldId id="288"/>
          </p14:sldIdLst>
        </p14:section>
        <p14:section name="Sezione senza titolo" id="{8DFA3D6B-5AB8-4B19-BA95-7541972D4F94}">
          <p14:sldIdLst>
            <p14:sldId id="297"/>
            <p14:sldId id="280"/>
            <p14:sldId id="285"/>
            <p14:sldId id="298"/>
            <p14:sldId id="300"/>
            <p14:sldId id="284"/>
            <p14:sldId id="290"/>
            <p14:sldId id="29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44">
          <p15:clr>
            <a:srgbClr val="A4A3A4"/>
          </p15:clr>
        </p15:guide>
        <p15:guide id="5" pos="3839">
          <p15:clr>
            <a:srgbClr val="A4A3A4"/>
          </p15:clr>
        </p15:guide>
        <p15:guide id="6" pos="959">
          <p15:clr>
            <a:srgbClr val="A4A3A4"/>
          </p15:clr>
        </p15:guide>
        <p15:guide id="7" pos="6719">
          <p15:clr>
            <a:srgbClr val="A4A3A4"/>
          </p15:clr>
        </p15:guide>
        <p15:guide id="8" pos="6143">
          <p15:clr>
            <a:srgbClr val="A4A3A4"/>
          </p15:clr>
        </p15:guide>
        <p15:guide id="9" pos="4991">
          <p15:clr>
            <a:srgbClr val="A4A3A4"/>
          </p15:clr>
        </p15:guide>
        <p15:guide id="10" pos="55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5013" autoAdjust="0"/>
  </p:normalViewPr>
  <p:slideViewPr>
    <p:cSldViewPr>
      <p:cViewPr varScale="1">
        <p:scale>
          <a:sx n="88" d="100"/>
          <a:sy n="88" d="100"/>
        </p:scale>
        <p:origin x="-132" y="-192"/>
      </p:cViewPr>
      <p:guideLst>
        <p:guide orient="horz" pos="2160"/>
        <p:guide orient="horz" pos="1200"/>
        <p:guide orient="horz" pos="3888"/>
        <p:guide orient="horz" pos="144"/>
        <p:guide pos="3839"/>
        <p:guide pos="959"/>
        <p:guide pos="6719"/>
        <p:guide pos="6143"/>
        <p:guide pos="4991"/>
        <p:guide pos="55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E0C96E-4F63-4F5B-BA63-CABD27326C2C}" type="doc">
      <dgm:prSet loTypeId="urn:microsoft.com/office/officeart/2005/8/layout/radial4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8C9AC21-3FFA-4C9D-90AA-D6B660604937}">
      <dgm:prSet phldrT="[Text]" custT="1"/>
      <dgm:spPr/>
      <dgm:t>
        <a:bodyPr/>
        <a:lstStyle/>
        <a:p>
          <a:pPr algn="ctr" defTabSz="914400">
            <a:buNone/>
          </a:pPr>
          <a:r>
            <a:rPr lang="it-IT" sz="2400" b="0" i="0" noProof="0" dirty="0">
              <a:latin typeface="Corbel"/>
              <a:ea typeface="+mn-ea"/>
              <a:cs typeface="+mn-cs"/>
            </a:rPr>
            <a:t>Ambito 1</a:t>
          </a:r>
        </a:p>
      </dgm:t>
    </dgm:pt>
    <dgm:pt modelId="{2D9F7C18-1DE0-424D-933E-FF03C10F3850}" type="parTrans" cxnId="{788774C9-1D6A-438F-BA0A-09F6EF807435}">
      <dgm:prSet/>
      <dgm:spPr/>
      <dgm:t>
        <a:bodyPr/>
        <a:lstStyle/>
        <a:p>
          <a:endParaRPr lang="en-US"/>
        </a:p>
      </dgm:t>
    </dgm:pt>
    <dgm:pt modelId="{EF4780CA-D754-4AF4-8B5A-9F30634D6BA8}" type="sibTrans" cxnId="{788774C9-1D6A-438F-BA0A-09F6EF807435}">
      <dgm:prSet/>
      <dgm:spPr/>
      <dgm:t>
        <a:bodyPr/>
        <a:lstStyle/>
        <a:p>
          <a:endParaRPr lang="en-US"/>
        </a:p>
      </dgm:t>
    </dgm:pt>
    <dgm:pt modelId="{5AE9E325-3BE1-4E32-AB34-0F126D5FCDE5}">
      <dgm:prSet phldrT="[Text]" custT="1"/>
      <dgm:spPr/>
      <dgm:t>
        <a:bodyPr/>
        <a:lstStyle/>
        <a:p>
          <a:pPr algn="ctr" defTabSz="914400">
            <a:buNone/>
          </a:pPr>
          <a:r>
            <a:rPr lang="it-IT" sz="2900" b="0" i="0" noProof="0" dirty="0">
              <a:latin typeface="Corbel"/>
              <a:ea typeface="+mn-ea"/>
              <a:cs typeface="+mn-cs"/>
            </a:rPr>
            <a:t>Terre alte</a:t>
          </a:r>
        </a:p>
      </dgm:t>
    </dgm:pt>
    <dgm:pt modelId="{98650D56-9C43-4505-9DA1-4D3C821A1690}" type="parTrans" cxnId="{05E98F03-5CB2-436C-9F04-9DB03E07AB54}">
      <dgm:prSet/>
      <dgm:spPr/>
      <dgm:t>
        <a:bodyPr/>
        <a:lstStyle/>
        <a:p>
          <a:endParaRPr lang="it-IT" noProof="0"/>
        </a:p>
      </dgm:t>
    </dgm:pt>
    <dgm:pt modelId="{9CCD223C-9B7D-4CFD-B1B8-F39EDEF707D5}" type="sibTrans" cxnId="{05E98F03-5CB2-436C-9F04-9DB03E07AB54}">
      <dgm:prSet/>
      <dgm:spPr/>
      <dgm:t>
        <a:bodyPr/>
        <a:lstStyle/>
        <a:p>
          <a:endParaRPr lang="en-US"/>
        </a:p>
      </dgm:t>
    </dgm:pt>
    <dgm:pt modelId="{00BB640D-5BB7-4F3A-896B-B2BA326CB2FC}">
      <dgm:prSet phldrT="[Text]" custT="1"/>
      <dgm:spPr/>
      <dgm:t>
        <a:bodyPr/>
        <a:lstStyle/>
        <a:p>
          <a:pPr algn="ctr" defTabSz="914400">
            <a:buNone/>
          </a:pPr>
          <a:r>
            <a:rPr lang="it-IT" sz="2900" b="0" i="0" noProof="0" dirty="0">
              <a:latin typeface="Corbel"/>
              <a:ea typeface="+mn-ea"/>
              <a:cs typeface="+mn-cs"/>
            </a:rPr>
            <a:t>I percorsi degli ulivi</a:t>
          </a:r>
        </a:p>
      </dgm:t>
    </dgm:pt>
    <dgm:pt modelId="{4597D818-6D11-4AC2-BFAD-8621DB5E5ADD}" type="parTrans" cxnId="{51125616-11B8-4BE9-A997-EF563071CECD}">
      <dgm:prSet/>
      <dgm:spPr/>
      <dgm:t>
        <a:bodyPr/>
        <a:lstStyle/>
        <a:p>
          <a:endParaRPr lang="it-IT" noProof="0"/>
        </a:p>
      </dgm:t>
    </dgm:pt>
    <dgm:pt modelId="{9E25FE7B-3B2C-4503-A94A-ADA51579DD87}" type="sibTrans" cxnId="{51125616-11B8-4BE9-A997-EF563071CECD}">
      <dgm:prSet/>
      <dgm:spPr/>
      <dgm:t>
        <a:bodyPr/>
        <a:lstStyle/>
        <a:p>
          <a:endParaRPr lang="en-US"/>
        </a:p>
      </dgm:t>
    </dgm:pt>
    <dgm:pt modelId="{70D9E217-76F6-46DE-9203-364EB5B5819B}">
      <dgm:prSet phldrT="[Text]" custT="1"/>
      <dgm:spPr/>
      <dgm:t>
        <a:bodyPr/>
        <a:lstStyle/>
        <a:p>
          <a:pPr algn="ctr" defTabSz="914400">
            <a:buNone/>
          </a:pPr>
          <a:r>
            <a:rPr lang="it-IT" sz="2900" b="0" i="0" noProof="0" dirty="0">
              <a:latin typeface="Corbel"/>
              <a:ea typeface="+mn-ea"/>
              <a:cs typeface="+mn-cs"/>
            </a:rPr>
            <a:t>Tipici &amp; ricercati</a:t>
          </a:r>
        </a:p>
      </dgm:t>
    </dgm:pt>
    <dgm:pt modelId="{727F31F3-DC16-422C-A2F6-FE8C55FB77E1}" type="parTrans" cxnId="{384BD716-1D85-4806-BE7E-7C19D197EC8C}">
      <dgm:prSet/>
      <dgm:spPr/>
      <dgm:t>
        <a:bodyPr/>
        <a:lstStyle/>
        <a:p>
          <a:endParaRPr lang="it-IT" noProof="0"/>
        </a:p>
      </dgm:t>
    </dgm:pt>
    <dgm:pt modelId="{46FBE39B-D349-4812-8DF6-C1750FAE63BA}" type="sibTrans" cxnId="{384BD716-1D85-4806-BE7E-7C19D197EC8C}">
      <dgm:prSet/>
      <dgm:spPr/>
      <dgm:t>
        <a:bodyPr/>
        <a:lstStyle/>
        <a:p>
          <a:endParaRPr lang="en-US"/>
        </a:p>
      </dgm:t>
    </dgm:pt>
    <dgm:pt modelId="{67B03E7D-1DB7-4636-B213-3B779CBD050E}">
      <dgm:prSet phldrT="[Text]" custT="1"/>
      <dgm:spPr/>
      <dgm:t>
        <a:bodyPr/>
        <a:lstStyle/>
        <a:p>
          <a:pPr algn="ctr" defTabSz="914400">
            <a:buNone/>
          </a:pPr>
          <a:r>
            <a:rPr lang="it-IT" sz="2900" b="0" i="0" noProof="0" dirty="0">
              <a:latin typeface="Corbel"/>
              <a:ea typeface="+mn-ea"/>
              <a:cs typeface="+mn-cs"/>
            </a:rPr>
            <a:t>Contratti di filiera</a:t>
          </a:r>
        </a:p>
      </dgm:t>
    </dgm:pt>
    <dgm:pt modelId="{F49F1D89-2827-487C-8B08-CC92AE316365}" type="parTrans" cxnId="{BC06688A-70B0-4598-AAC8-8CF272A789D8}">
      <dgm:prSet/>
      <dgm:spPr/>
      <dgm:t>
        <a:bodyPr/>
        <a:lstStyle/>
        <a:p>
          <a:endParaRPr lang="it-IT"/>
        </a:p>
      </dgm:t>
    </dgm:pt>
    <dgm:pt modelId="{D36CFACD-7A91-46B8-A91B-DEAF16EC66DD}" type="sibTrans" cxnId="{BC06688A-70B0-4598-AAC8-8CF272A789D8}">
      <dgm:prSet/>
      <dgm:spPr/>
      <dgm:t>
        <a:bodyPr/>
        <a:lstStyle/>
        <a:p>
          <a:endParaRPr lang="it-IT"/>
        </a:p>
      </dgm:t>
    </dgm:pt>
    <dgm:pt modelId="{5E419F04-3D00-4CA0-AED4-966593CF0A0A}" type="pres">
      <dgm:prSet presAssocID="{FDE0C96E-4F63-4F5B-BA63-CABD27326C2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632CD18-4C73-43E8-8D0D-D15664F32C2E}" type="pres">
      <dgm:prSet presAssocID="{C8C9AC21-3FFA-4C9D-90AA-D6B660604937}" presName="centerShape" presStyleLbl="node0" presStyleIdx="0" presStyleCnt="1"/>
      <dgm:spPr/>
      <dgm:t>
        <a:bodyPr/>
        <a:lstStyle/>
        <a:p>
          <a:endParaRPr lang="it-IT"/>
        </a:p>
      </dgm:t>
    </dgm:pt>
    <dgm:pt modelId="{1E3A3621-59C7-42A1-97A5-EC6ABE8BA2DF}" type="pres">
      <dgm:prSet presAssocID="{98650D56-9C43-4505-9DA1-4D3C821A1690}" presName="parTrans" presStyleLbl="bgSibTrans2D1" presStyleIdx="0" presStyleCnt="4"/>
      <dgm:spPr/>
      <dgm:t>
        <a:bodyPr/>
        <a:lstStyle/>
        <a:p>
          <a:endParaRPr lang="it-IT"/>
        </a:p>
      </dgm:t>
    </dgm:pt>
    <dgm:pt modelId="{4F2E1842-6D3A-42B0-9888-E161EA49B4CD}" type="pres">
      <dgm:prSet presAssocID="{5AE9E325-3BE1-4E32-AB34-0F126D5FCDE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005A75D-3CA7-401C-9709-F3CF2987108E}" type="pres">
      <dgm:prSet presAssocID="{4597D818-6D11-4AC2-BFAD-8621DB5E5ADD}" presName="parTrans" presStyleLbl="bgSibTrans2D1" presStyleIdx="1" presStyleCnt="4"/>
      <dgm:spPr/>
      <dgm:t>
        <a:bodyPr/>
        <a:lstStyle/>
        <a:p>
          <a:endParaRPr lang="it-IT"/>
        </a:p>
      </dgm:t>
    </dgm:pt>
    <dgm:pt modelId="{FFB85016-4115-4059-B1FF-07AFB8C98554}" type="pres">
      <dgm:prSet presAssocID="{00BB640D-5BB7-4F3A-896B-B2BA326CB2F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94B150D-709E-48D6-964B-F70CD13EAA1D}" type="pres">
      <dgm:prSet presAssocID="{727F31F3-DC16-422C-A2F6-FE8C55FB77E1}" presName="parTrans" presStyleLbl="bgSibTrans2D1" presStyleIdx="2" presStyleCnt="4"/>
      <dgm:spPr/>
      <dgm:t>
        <a:bodyPr/>
        <a:lstStyle/>
        <a:p>
          <a:endParaRPr lang="it-IT"/>
        </a:p>
      </dgm:t>
    </dgm:pt>
    <dgm:pt modelId="{8BC4E986-802D-40F7-91DB-DAE2BC54B845}" type="pres">
      <dgm:prSet presAssocID="{70D9E217-76F6-46DE-9203-364EB5B5819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30BF8F0-0CF9-4D9A-98C8-C4E727B4B781}" type="pres">
      <dgm:prSet presAssocID="{F49F1D89-2827-487C-8B08-CC92AE316365}" presName="parTrans" presStyleLbl="bgSibTrans2D1" presStyleIdx="3" presStyleCnt="4"/>
      <dgm:spPr/>
      <dgm:t>
        <a:bodyPr/>
        <a:lstStyle/>
        <a:p>
          <a:endParaRPr lang="it-IT"/>
        </a:p>
      </dgm:t>
    </dgm:pt>
    <dgm:pt modelId="{2BA90B89-0256-4604-826B-0521227C9EB6}" type="pres">
      <dgm:prSet presAssocID="{67B03E7D-1DB7-4636-B213-3B779CBD050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9332922-BBB4-486C-90DF-A748C2A36E2F}" type="presOf" srcId="{98650D56-9C43-4505-9DA1-4D3C821A1690}" destId="{1E3A3621-59C7-42A1-97A5-EC6ABE8BA2DF}" srcOrd="0" destOrd="0" presId="urn:microsoft.com/office/officeart/2005/8/layout/radial4"/>
    <dgm:cxn modelId="{384BD716-1D85-4806-BE7E-7C19D197EC8C}" srcId="{C8C9AC21-3FFA-4C9D-90AA-D6B660604937}" destId="{70D9E217-76F6-46DE-9203-364EB5B5819B}" srcOrd="2" destOrd="0" parTransId="{727F31F3-DC16-422C-A2F6-FE8C55FB77E1}" sibTransId="{46FBE39B-D349-4812-8DF6-C1750FAE63BA}"/>
    <dgm:cxn modelId="{51125616-11B8-4BE9-A997-EF563071CECD}" srcId="{C8C9AC21-3FFA-4C9D-90AA-D6B660604937}" destId="{00BB640D-5BB7-4F3A-896B-B2BA326CB2FC}" srcOrd="1" destOrd="0" parTransId="{4597D818-6D11-4AC2-BFAD-8621DB5E5ADD}" sibTransId="{9E25FE7B-3B2C-4503-A94A-ADA51579DD87}"/>
    <dgm:cxn modelId="{103EF97E-9CC9-4BDC-BB47-14C66ECD3418}" type="presOf" srcId="{FDE0C96E-4F63-4F5B-BA63-CABD27326C2C}" destId="{5E419F04-3D00-4CA0-AED4-966593CF0A0A}" srcOrd="0" destOrd="0" presId="urn:microsoft.com/office/officeart/2005/8/layout/radial4"/>
    <dgm:cxn modelId="{05E98F03-5CB2-436C-9F04-9DB03E07AB54}" srcId="{C8C9AC21-3FFA-4C9D-90AA-D6B660604937}" destId="{5AE9E325-3BE1-4E32-AB34-0F126D5FCDE5}" srcOrd="0" destOrd="0" parTransId="{98650D56-9C43-4505-9DA1-4D3C821A1690}" sibTransId="{9CCD223C-9B7D-4CFD-B1B8-F39EDEF707D5}"/>
    <dgm:cxn modelId="{A63DFE0A-E234-4099-9133-E291BC9423E5}" type="presOf" srcId="{70D9E217-76F6-46DE-9203-364EB5B5819B}" destId="{8BC4E986-802D-40F7-91DB-DAE2BC54B845}" srcOrd="0" destOrd="0" presId="urn:microsoft.com/office/officeart/2005/8/layout/radial4"/>
    <dgm:cxn modelId="{788774C9-1D6A-438F-BA0A-09F6EF807435}" srcId="{FDE0C96E-4F63-4F5B-BA63-CABD27326C2C}" destId="{C8C9AC21-3FFA-4C9D-90AA-D6B660604937}" srcOrd="0" destOrd="0" parTransId="{2D9F7C18-1DE0-424D-933E-FF03C10F3850}" sibTransId="{EF4780CA-D754-4AF4-8B5A-9F30634D6BA8}"/>
    <dgm:cxn modelId="{B3DF9889-43DF-4E1C-9E03-0E361B1823FA}" type="presOf" srcId="{4597D818-6D11-4AC2-BFAD-8621DB5E5ADD}" destId="{C005A75D-3CA7-401C-9709-F3CF2987108E}" srcOrd="0" destOrd="0" presId="urn:microsoft.com/office/officeart/2005/8/layout/radial4"/>
    <dgm:cxn modelId="{8867F7CF-1276-4541-851F-1DF868506D6B}" type="presOf" srcId="{67B03E7D-1DB7-4636-B213-3B779CBD050E}" destId="{2BA90B89-0256-4604-826B-0521227C9EB6}" srcOrd="0" destOrd="0" presId="urn:microsoft.com/office/officeart/2005/8/layout/radial4"/>
    <dgm:cxn modelId="{E1F2AF5E-5B55-40D2-8B98-5DE23980ECA2}" type="presOf" srcId="{F49F1D89-2827-487C-8B08-CC92AE316365}" destId="{F30BF8F0-0CF9-4D9A-98C8-C4E727B4B781}" srcOrd="0" destOrd="0" presId="urn:microsoft.com/office/officeart/2005/8/layout/radial4"/>
    <dgm:cxn modelId="{673A7429-7506-4E60-9359-6A8FB4A317AE}" type="presOf" srcId="{5AE9E325-3BE1-4E32-AB34-0F126D5FCDE5}" destId="{4F2E1842-6D3A-42B0-9888-E161EA49B4CD}" srcOrd="0" destOrd="0" presId="urn:microsoft.com/office/officeart/2005/8/layout/radial4"/>
    <dgm:cxn modelId="{01B0AD1C-8349-4D74-B5F1-BE7BE6EF442E}" type="presOf" srcId="{00BB640D-5BB7-4F3A-896B-B2BA326CB2FC}" destId="{FFB85016-4115-4059-B1FF-07AFB8C98554}" srcOrd="0" destOrd="0" presId="urn:microsoft.com/office/officeart/2005/8/layout/radial4"/>
    <dgm:cxn modelId="{B3BCAAC3-268F-4600-B62D-804D68518063}" type="presOf" srcId="{C8C9AC21-3FFA-4C9D-90AA-D6B660604937}" destId="{3632CD18-4C73-43E8-8D0D-D15664F32C2E}" srcOrd="0" destOrd="0" presId="urn:microsoft.com/office/officeart/2005/8/layout/radial4"/>
    <dgm:cxn modelId="{BC06688A-70B0-4598-AAC8-8CF272A789D8}" srcId="{C8C9AC21-3FFA-4C9D-90AA-D6B660604937}" destId="{67B03E7D-1DB7-4636-B213-3B779CBD050E}" srcOrd="3" destOrd="0" parTransId="{F49F1D89-2827-487C-8B08-CC92AE316365}" sibTransId="{D36CFACD-7A91-46B8-A91B-DEAF16EC66DD}"/>
    <dgm:cxn modelId="{D4C42F66-49D3-425C-AD4A-E93048790FB5}" type="presOf" srcId="{727F31F3-DC16-422C-A2F6-FE8C55FB77E1}" destId="{594B150D-709E-48D6-964B-F70CD13EAA1D}" srcOrd="0" destOrd="0" presId="urn:microsoft.com/office/officeart/2005/8/layout/radial4"/>
    <dgm:cxn modelId="{E61D6566-82D6-40E2-96CC-049335605BBE}" type="presParOf" srcId="{5E419F04-3D00-4CA0-AED4-966593CF0A0A}" destId="{3632CD18-4C73-43E8-8D0D-D15664F32C2E}" srcOrd="0" destOrd="0" presId="urn:microsoft.com/office/officeart/2005/8/layout/radial4"/>
    <dgm:cxn modelId="{18ACC552-7858-4248-B6F2-2D7A75AA46BE}" type="presParOf" srcId="{5E419F04-3D00-4CA0-AED4-966593CF0A0A}" destId="{1E3A3621-59C7-42A1-97A5-EC6ABE8BA2DF}" srcOrd="1" destOrd="0" presId="urn:microsoft.com/office/officeart/2005/8/layout/radial4"/>
    <dgm:cxn modelId="{5A3A69BD-0957-4B25-BE6B-DD67D46258AA}" type="presParOf" srcId="{5E419F04-3D00-4CA0-AED4-966593CF0A0A}" destId="{4F2E1842-6D3A-42B0-9888-E161EA49B4CD}" srcOrd="2" destOrd="0" presId="urn:microsoft.com/office/officeart/2005/8/layout/radial4"/>
    <dgm:cxn modelId="{44E1A724-66ED-4011-93B3-94C6D289D595}" type="presParOf" srcId="{5E419F04-3D00-4CA0-AED4-966593CF0A0A}" destId="{C005A75D-3CA7-401C-9709-F3CF2987108E}" srcOrd="3" destOrd="0" presId="urn:microsoft.com/office/officeart/2005/8/layout/radial4"/>
    <dgm:cxn modelId="{C6D33298-FFE9-48D7-97A7-BF5C05320605}" type="presParOf" srcId="{5E419F04-3D00-4CA0-AED4-966593CF0A0A}" destId="{FFB85016-4115-4059-B1FF-07AFB8C98554}" srcOrd="4" destOrd="0" presId="urn:microsoft.com/office/officeart/2005/8/layout/radial4"/>
    <dgm:cxn modelId="{56A47843-4E99-4FC9-A59D-B26D2B4FE872}" type="presParOf" srcId="{5E419F04-3D00-4CA0-AED4-966593CF0A0A}" destId="{594B150D-709E-48D6-964B-F70CD13EAA1D}" srcOrd="5" destOrd="0" presId="urn:microsoft.com/office/officeart/2005/8/layout/radial4"/>
    <dgm:cxn modelId="{B2E95E3B-C62E-4168-8F60-6343B8A19BBE}" type="presParOf" srcId="{5E419F04-3D00-4CA0-AED4-966593CF0A0A}" destId="{8BC4E986-802D-40F7-91DB-DAE2BC54B845}" srcOrd="6" destOrd="0" presId="urn:microsoft.com/office/officeart/2005/8/layout/radial4"/>
    <dgm:cxn modelId="{6B12F488-B0DE-4D7A-890B-427922A55E1E}" type="presParOf" srcId="{5E419F04-3D00-4CA0-AED4-966593CF0A0A}" destId="{F30BF8F0-0CF9-4D9A-98C8-C4E727B4B781}" srcOrd="7" destOrd="0" presId="urn:microsoft.com/office/officeart/2005/8/layout/radial4"/>
    <dgm:cxn modelId="{51558EF2-E3A5-43BC-878F-7DD1C2E7139A}" type="presParOf" srcId="{5E419F04-3D00-4CA0-AED4-966593CF0A0A}" destId="{2BA90B89-0256-4604-826B-0521227C9EB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E0C96E-4F63-4F5B-BA63-CABD27326C2C}" type="doc">
      <dgm:prSet loTypeId="urn:microsoft.com/office/officeart/2005/8/layout/radial4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8C9AC21-3FFA-4C9D-90AA-D6B660604937}">
      <dgm:prSet phldrT="[Text]" custT="1"/>
      <dgm:spPr/>
      <dgm:t>
        <a:bodyPr/>
        <a:lstStyle/>
        <a:p>
          <a:pPr algn="ctr" defTabSz="914400">
            <a:buNone/>
          </a:pPr>
          <a:r>
            <a:rPr lang="it-IT" sz="2400" b="0" i="0" noProof="0" dirty="0">
              <a:latin typeface="Corbel"/>
              <a:ea typeface="+mn-ea"/>
              <a:cs typeface="+mn-cs"/>
            </a:rPr>
            <a:t>Ambito 2</a:t>
          </a:r>
        </a:p>
      </dgm:t>
    </dgm:pt>
    <dgm:pt modelId="{2D9F7C18-1DE0-424D-933E-FF03C10F3850}" type="parTrans" cxnId="{788774C9-1D6A-438F-BA0A-09F6EF807435}">
      <dgm:prSet/>
      <dgm:spPr/>
      <dgm:t>
        <a:bodyPr/>
        <a:lstStyle/>
        <a:p>
          <a:endParaRPr lang="en-US"/>
        </a:p>
      </dgm:t>
    </dgm:pt>
    <dgm:pt modelId="{EF4780CA-D754-4AF4-8B5A-9F30634D6BA8}" type="sibTrans" cxnId="{788774C9-1D6A-438F-BA0A-09F6EF807435}">
      <dgm:prSet/>
      <dgm:spPr/>
      <dgm:t>
        <a:bodyPr/>
        <a:lstStyle/>
        <a:p>
          <a:endParaRPr lang="en-US"/>
        </a:p>
      </dgm:t>
    </dgm:pt>
    <dgm:pt modelId="{00BB640D-5BB7-4F3A-896B-B2BA326CB2FC}">
      <dgm:prSet phldrT="[Text]" custT="1"/>
      <dgm:spPr/>
      <dgm:t>
        <a:bodyPr/>
        <a:lstStyle/>
        <a:p>
          <a:pPr algn="ctr" defTabSz="914400">
            <a:buNone/>
          </a:pPr>
          <a:r>
            <a:rPr lang="it-IT" sz="2900" b="0" i="0" noProof="0" dirty="0">
              <a:latin typeface="Corbel"/>
              <a:ea typeface="+mn-ea"/>
              <a:cs typeface="+mn-cs"/>
            </a:rPr>
            <a:t>I percorsi turistici come punto di forza dell’offerta</a:t>
          </a:r>
        </a:p>
      </dgm:t>
    </dgm:pt>
    <dgm:pt modelId="{4597D818-6D11-4AC2-BFAD-8621DB5E5ADD}" type="parTrans" cxnId="{51125616-11B8-4BE9-A997-EF563071CECD}">
      <dgm:prSet/>
      <dgm:spPr/>
      <dgm:t>
        <a:bodyPr/>
        <a:lstStyle/>
        <a:p>
          <a:endParaRPr lang="it-IT" noProof="0"/>
        </a:p>
      </dgm:t>
    </dgm:pt>
    <dgm:pt modelId="{9E25FE7B-3B2C-4503-A94A-ADA51579DD87}" type="sibTrans" cxnId="{51125616-11B8-4BE9-A997-EF563071CECD}">
      <dgm:prSet/>
      <dgm:spPr/>
      <dgm:t>
        <a:bodyPr/>
        <a:lstStyle/>
        <a:p>
          <a:endParaRPr lang="en-US"/>
        </a:p>
      </dgm:t>
    </dgm:pt>
    <dgm:pt modelId="{70D9E217-76F6-46DE-9203-364EB5B5819B}">
      <dgm:prSet phldrT="[Text]" custT="1"/>
      <dgm:spPr/>
      <dgm:t>
        <a:bodyPr/>
        <a:lstStyle/>
        <a:p>
          <a:pPr algn="ctr" defTabSz="914400">
            <a:buNone/>
          </a:pPr>
          <a:r>
            <a:rPr lang="it-IT" sz="2900" b="0" i="0" noProof="0" dirty="0">
              <a:latin typeface="Corbel"/>
              <a:ea typeface="+mn-ea"/>
              <a:cs typeface="+mn-cs"/>
            </a:rPr>
            <a:t>Promozione incoming prenotazione </a:t>
          </a:r>
        </a:p>
      </dgm:t>
    </dgm:pt>
    <dgm:pt modelId="{727F31F3-DC16-422C-A2F6-FE8C55FB77E1}" type="parTrans" cxnId="{384BD716-1D85-4806-BE7E-7C19D197EC8C}">
      <dgm:prSet/>
      <dgm:spPr/>
      <dgm:t>
        <a:bodyPr/>
        <a:lstStyle/>
        <a:p>
          <a:endParaRPr lang="it-IT" noProof="0"/>
        </a:p>
      </dgm:t>
    </dgm:pt>
    <dgm:pt modelId="{46FBE39B-D349-4812-8DF6-C1750FAE63BA}" type="sibTrans" cxnId="{384BD716-1D85-4806-BE7E-7C19D197EC8C}">
      <dgm:prSet/>
      <dgm:spPr/>
      <dgm:t>
        <a:bodyPr/>
        <a:lstStyle/>
        <a:p>
          <a:endParaRPr lang="en-US"/>
        </a:p>
      </dgm:t>
    </dgm:pt>
    <dgm:pt modelId="{5E419F04-3D00-4CA0-AED4-966593CF0A0A}" type="pres">
      <dgm:prSet presAssocID="{FDE0C96E-4F63-4F5B-BA63-CABD27326C2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632CD18-4C73-43E8-8D0D-D15664F32C2E}" type="pres">
      <dgm:prSet presAssocID="{C8C9AC21-3FFA-4C9D-90AA-D6B660604937}" presName="centerShape" presStyleLbl="node0" presStyleIdx="0" presStyleCnt="1"/>
      <dgm:spPr/>
      <dgm:t>
        <a:bodyPr/>
        <a:lstStyle/>
        <a:p>
          <a:endParaRPr lang="it-IT"/>
        </a:p>
      </dgm:t>
    </dgm:pt>
    <dgm:pt modelId="{C005A75D-3CA7-401C-9709-F3CF2987108E}" type="pres">
      <dgm:prSet presAssocID="{4597D818-6D11-4AC2-BFAD-8621DB5E5ADD}" presName="parTrans" presStyleLbl="bgSibTrans2D1" presStyleIdx="0" presStyleCnt="2"/>
      <dgm:spPr/>
      <dgm:t>
        <a:bodyPr/>
        <a:lstStyle/>
        <a:p>
          <a:endParaRPr lang="it-IT"/>
        </a:p>
      </dgm:t>
    </dgm:pt>
    <dgm:pt modelId="{FFB85016-4115-4059-B1FF-07AFB8C98554}" type="pres">
      <dgm:prSet presAssocID="{00BB640D-5BB7-4F3A-896B-B2BA326CB2F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94B150D-709E-48D6-964B-F70CD13EAA1D}" type="pres">
      <dgm:prSet presAssocID="{727F31F3-DC16-422C-A2F6-FE8C55FB77E1}" presName="parTrans" presStyleLbl="bgSibTrans2D1" presStyleIdx="1" presStyleCnt="2"/>
      <dgm:spPr/>
      <dgm:t>
        <a:bodyPr/>
        <a:lstStyle/>
        <a:p>
          <a:endParaRPr lang="it-IT"/>
        </a:p>
      </dgm:t>
    </dgm:pt>
    <dgm:pt modelId="{8BC4E986-802D-40F7-91DB-DAE2BC54B845}" type="pres">
      <dgm:prSet presAssocID="{70D9E217-76F6-46DE-9203-364EB5B5819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88774C9-1D6A-438F-BA0A-09F6EF807435}" srcId="{FDE0C96E-4F63-4F5B-BA63-CABD27326C2C}" destId="{C8C9AC21-3FFA-4C9D-90AA-D6B660604937}" srcOrd="0" destOrd="0" parTransId="{2D9F7C18-1DE0-424D-933E-FF03C10F3850}" sibTransId="{EF4780CA-D754-4AF4-8B5A-9F30634D6BA8}"/>
    <dgm:cxn modelId="{D1BDD5AB-2D3E-4FD9-9DCC-C919480C8272}" type="presOf" srcId="{727F31F3-DC16-422C-A2F6-FE8C55FB77E1}" destId="{594B150D-709E-48D6-964B-F70CD13EAA1D}" srcOrd="0" destOrd="0" presId="urn:microsoft.com/office/officeart/2005/8/layout/radial4"/>
    <dgm:cxn modelId="{51125616-11B8-4BE9-A997-EF563071CECD}" srcId="{C8C9AC21-3FFA-4C9D-90AA-D6B660604937}" destId="{00BB640D-5BB7-4F3A-896B-B2BA326CB2FC}" srcOrd="0" destOrd="0" parTransId="{4597D818-6D11-4AC2-BFAD-8621DB5E5ADD}" sibTransId="{9E25FE7B-3B2C-4503-A94A-ADA51579DD87}"/>
    <dgm:cxn modelId="{74FA405C-8E41-4FBF-A290-48C2AA7D1B5A}" type="presOf" srcId="{C8C9AC21-3FFA-4C9D-90AA-D6B660604937}" destId="{3632CD18-4C73-43E8-8D0D-D15664F32C2E}" srcOrd="0" destOrd="0" presId="urn:microsoft.com/office/officeart/2005/8/layout/radial4"/>
    <dgm:cxn modelId="{959C5C0C-14D2-4818-BB3F-86DD1EBFDB09}" type="presOf" srcId="{70D9E217-76F6-46DE-9203-364EB5B5819B}" destId="{8BC4E986-802D-40F7-91DB-DAE2BC54B845}" srcOrd="0" destOrd="0" presId="urn:microsoft.com/office/officeart/2005/8/layout/radial4"/>
    <dgm:cxn modelId="{672BD085-D226-4D47-BB14-7F43CCA08EA2}" type="presOf" srcId="{FDE0C96E-4F63-4F5B-BA63-CABD27326C2C}" destId="{5E419F04-3D00-4CA0-AED4-966593CF0A0A}" srcOrd="0" destOrd="0" presId="urn:microsoft.com/office/officeart/2005/8/layout/radial4"/>
    <dgm:cxn modelId="{E5A80FA4-5856-442F-95EA-E6A747919E66}" type="presOf" srcId="{00BB640D-5BB7-4F3A-896B-B2BA326CB2FC}" destId="{FFB85016-4115-4059-B1FF-07AFB8C98554}" srcOrd="0" destOrd="0" presId="urn:microsoft.com/office/officeart/2005/8/layout/radial4"/>
    <dgm:cxn modelId="{AF5A4013-696C-493E-89AE-7786DDBC124A}" type="presOf" srcId="{4597D818-6D11-4AC2-BFAD-8621DB5E5ADD}" destId="{C005A75D-3CA7-401C-9709-F3CF2987108E}" srcOrd="0" destOrd="0" presId="urn:microsoft.com/office/officeart/2005/8/layout/radial4"/>
    <dgm:cxn modelId="{384BD716-1D85-4806-BE7E-7C19D197EC8C}" srcId="{C8C9AC21-3FFA-4C9D-90AA-D6B660604937}" destId="{70D9E217-76F6-46DE-9203-364EB5B5819B}" srcOrd="1" destOrd="0" parTransId="{727F31F3-DC16-422C-A2F6-FE8C55FB77E1}" sibTransId="{46FBE39B-D349-4812-8DF6-C1750FAE63BA}"/>
    <dgm:cxn modelId="{D70EB2E1-36CB-4744-9B75-74C3FA772987}" type="presParOf" srcId="{5E419F04-3D00-4CA0-AED4-966593CF0A0A}" destId="{3632CD18-4C73-43E8-8D0D-D15664F32C2E}" srcOrd="0" destOrd="0" presId="urn:microsoft.com/office/officeart/2005/8/layout/radial4"/>
    <dgm:cxn modelId="{D38AF7AC-9BA5-43C6-971E-0D3E501EAE25}" type="presParOf" srcId="{5E419F04-3D00-4CA0-AED4-966593CF0A0A}" destId="{C005A75D-3CA7-401C-9709-F3CF2987108E}" srcOrd="1" destOrd="0" presId="urn:microsoft.com/office/officeart/2005/8/layout/radial4"/>
    <dgm:cxn modelId="{3AC629F0-8BE5-42AA-85D4-7B5462B2CBA7}" type="presParOf" srcId="{5E419F04-3D00-4CA0-AED4-966593CF0A0A}" destId="{FFB85016-4115-4059-B1FF-07AFB8C98554}" srcOrd="2" destOrd="0" presId="urn:microsoft.com/office/officeart/2005/8/layout/radial4"/>
    <dgm:cxn modelId="{7EF0A5D4-8669-4B6F-B28C-99CDA7686B0A}" type="presParOf" srcId="{5E419F04-3D00-4CA0-AED4-966593CF0A0A}" destId="{594B150D-709E-48D6-964B-F70CD13EAA1D}" srcOrd="3" destOrd="0" presId="urn:microsoft.com/office/officeart/2005/8/layout/radial4"/>
    <dgm:cxn modelId="{3BBF7C64-D6A1-4E55-9412-A442DD518888}" type="presParOf" srcId="{5E419F04-3D00-4CA0-AED4-966593CF0A0A}" destId="{8BC4E986-802D-40F7-91DB-DAE2BC54B845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E0C96E-4F63-4F5B-BA63-CABD27326C2C}" type="doc">
      <dgm:prSet loTypeId="urn:microsoft.com/office/officeart/2005/8/layout/radial4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8C9AC21-3FFA-4C9D-90AA-D6B660604937}">
      <dgm:prSet phldrT="[Text]" custT="1"/>
      <dgm:spPr/>
      <dgm:t>
        <a:bodyPr/>
        <a:lstStyle/>
        <a:p>
          <a:pPr algn="ctr" defTabSz="914400">
            <a:buNone/>
          </a:pPr>
          <a:r>
            <a:rPr lang="it-IT" sz="2400" b="0" i="0" noProof="0" dirty="0">
              <a:latin typeface="Corbel"/>
              <a:ea typeface="+mn-ea"/>
              <a:cs typeface="+mn-cs"/>
            </a:rPr>
            <a:t>Ambito 3</a:t>
          </a:r>
        </a:p>
      </dgm:t>
    </dgm:pt>
    <dgm:pt modelId="{2D9F7C18-1DE0-424D-933E-FF03C10F3850}" type="parTrans" cxnId="{788774C9-1D6A-438F-BA0A-09F6EF807435}">
      <dgm:prSet/>
      <dgm:spPr/>
      <dgm:t>
        <a:bodyPr/>
        <a:lstStyle/>
        <a:p>
          <a:endParaRPr lang="en-US"/>
        </a:p>
      </dgm:t>
    </dgm:pt>
    <dgm:pt modelId="{EF4780CA-D754-4AF4-8B5A-9F30634D6BA8}" type="sibTrans" cxnId="{788774C9-1D6A-438F-BA0A-09F6EF807435}">
      <dgm:prSet/>
      <dgm:spPr/>
      <dgm:t>
        <a:bodyPr/>
        <a:lstStyle/>
        <a:p>
          <a:endParaRPr lang="en-US"/>
        </a:p>
      </dgm:t>
    </dgm:pt>
    <dgm:pt modelId="{00BB640D-5BB7-4F3A-896B-B2BA326CB2FC}">
      <dgm:prSet phldrT="[Text]" custT="1"/>
      <dgm:spPr/>
      <dgm:t>
        <a:bodyPr/>
        <a:lstStyle/>
        <a:p>
          <a:pPr algn="ctr" defTabSz="914400">
            <a:buNone/>
          </a:pPr>
          <a:r>
            <a:rPr lang="it-IT" sz="2900" b="0" i="0" noProof="0" dirty="0">
              <a:latin typeface="Corbel"/>
              <a:ea typeface="+mn-ea"/>
              <a:cs typeface="+mn-cs"/>
            </a:rPr>
            <a:t>Fornire i servizi essenziali alla popolazione </a:t>
          </a:r>
        </a:p>
      </dgm:t>
    </dgm:pt>
    <dgm:pt modelId="{4597D818-6D11-4AC2-BFAD-8621DB5E5ADD}" type="parTrans" cxnId="{51125616-11B8-4BE9-A997-EF563071CECD}">
      <dgm:prSet/>
      <dgm:spPr/>
      <dgm:t>
        <a:bodyPr/>
        <a:lstStyle/>
        <a:p>
          <a:endParaRPr lang="it-IT" noProof="0"/>
        </a:p>
      </dgm:t>
    </dgm:pt>
    <dgm:pt modelId="{9E25FE7B-3B2C-4503-A94A-ADA51579DD87}" type="sibTrans" cxnId="{51125616-11B8-4BE9-A997-EF563071CECD}">
      <dgm:prSet/>
      <dgm:spPr/>
      <dgm:t>
        <a:bodyPr/>
        <a:lstStyle/>
        <a:p>
          <a:endParaRPr lang="en-US"/>
        </a:p>
      </dgm:t>
    </dgm:pt>
    <dgm:pt modelId="{70D9E217-76F6-46DE-9203-364EB5B5819B}">
      <dgm:prSet phldrT="[Text]" custT="1"/>
      <dgm:spPr/>
      <dgm:t>
        <a:bodyPr/>
        <a:lstStyle/>
        <a:p>
          <a:pPr algn="ctr" defTabSz="914400">
            <a:buNone/>
          </a:pPr>
          <a:r>
            <a:rPr lang="it-IT" sz="2900" b="0" i="0" noProof="0" dirty="0">
              <a:latin typeface="Corbel"/>
              <a:ea typeface="+mn-ea"/>
              <a:cs typeface="+mn-cs"/>
            </a:rPr>
            <a:t>Sostegno all’agricoltura sociale </a:t>
          </a:r>
        </a:p>
      </dgm:t>
    </dgm:pt>
    <dgm:pt modelId="{727F31F3-DC16-422C-A2F6-FE8C55FB77E1}" type="parTrans" cxnId="{384BD716-1D85-4806-BE7E-7C19D197EC8C}">
      <dgm:prSet/>
      <dgm:spPr/>
      <dgm:t>
        <a:bodyPr/>
        <a:lstStyle/>
        <a:p>
          <a:endParaRPr lang="it-IT" noProof="0"/>
        </a:p>
      </dgm:t>
    </dgm:pt>
    <dgm:pt modelId="{46FBE39B-D349-4812-8DF6-C1750FAE63BA}" type="sibTrans" cxnId="{384BD716-1D85-4806-BE7E-7C19D197EC8C}">
      <dgm:prSet/>
      <dgm:spPr/>
      <dgm:t>
        <a:bodyPr/>
        <a:lstStyle/>
        <a:p>
          <a:endParaRPr lang="en-US"/>
        </a:p>
      </dgm:t>
    </dgm:pt>
    <dgm:pt modelId="{5E419F04-3D00-4CA0-AED4-966593CF0A0A}" type="pres">
      <dgm:prSet presAssocID="{FDE0C96E-4F63-4F5B-BA63-CABD27326C2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632CD18-4C73-43E8-8D0D-D15664F32C2E}" type="pres">
      <dgm:prSet presAssocID="{C8C9AC21-3FFA-4C9D-90AA-D6B660604937}" presName="centerShape" presStyleLbl="node0" presStyleIdx="0" presStyleCnt="1"/>
      <dgm:spPr/>
      <dgm:t>
        <a:bodyPr/>
        <a:lstStyle/>
        <a:p>
          <a:endParaRPr lang="it-IT"/>
        </a:p>
      </dgm:t>
    </dgm:pt>
    <dgm:pt modelId="{C005A75D-3CA7-401C-9709-F3CF2987108E}" type="pres">
      <dgm:prSet presAssocID="{4597D818-6D11-4AC2-BFAD-8621DB5E5ADD}" presName="parTrans" presStyleLbl="bgSibTrans2D1" presStyleIdx="0" presStyleCnt="2"/>
      <dgm:spPr/>
      <dgm:t>
        <a:bodyPr/>
        <a:lstStyle/>
        <a:p>
          <a:endParaRPr lang="it-IT"/>
        </a:p>
      </dgm:t>
    </dgm:pt>
    <dgm:pt modelId="{FFB85016-4115-4059-B1FF-07AFB8C98554}" type="pres">
      <dgm:prSet presAssocID="{00BB640D-5BB7-4F3A-896B-B2BA326CB2F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94B150D-709E-48D6-964B-F70CD13EAA1D}" type="pres">
      <dgm:prSet presAssocID="{727F31F3-DC16-422C-A2F6-FE8C55FB77E1}" presName="parTrans" presStyleLbl="bgSibTrans2D1" presStyleIdx="1" presStyleCnt="2"/>
      <dgm:spPr/>
      <dgm:t>
        <a:bodyPr/>
        <a:lstStyle/>
        <a:p>
          <a:endParaRPr lang="it-IT"/>
        </a:p>
      </dgm:t>
    </dgm:pt>
    <dgm:pt modelId="{8BC4E986-802D-40F7-91DB-DAE2BC54B845}" type="pres">
      <dgm:prSet presAssocID="{70D9E217-76F6-46DE-9203-364EB5B5819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761DD92-119E-4273-AE6A-496DD605DC78}" type="presOf" srcId="{70D9E217-76F6-46DE-9203-364EB5B5819B}" destId="{8BC4E986-802D-40F7-91DB-DAE2BC54B845}" srcOrd="0" destOrd="0" presId="urn:microsoft.com/office/officeart/2005/8/layout/radial4"/>
    <dgm:cxn modelId="{384BD716-1D85-4806-BE7E-7C19D197EC8C}" srcId="{C8C9AC21-3FFA-4C9D-90AA-D6B660604937}" destId="{70D9E217-76F6-46DE-9203-364EB5B5819B}" srcOrd="1" destOrd="0" parTransId="{727F31F3-DC16-422C-A2F6-FE8C55FB77E1}" sibTransId="{46FBE39B-D349-4812-8DF6-C1750FAE63BA}"/>
    <dgm:cxn modelId="{51125616-11B8-4BE9-A997-EF563071CECD}" srcId="{C8C9AC21-3FFA-4C9D-90AA-D6B660604937}" destId="{00BB640D-5BB7-4F3A-896B-B2BA326CB2FC}" srcOrd="0" destOrd="0" parTransId="{4597D818-6D11-4AC2-BFAD-8621DB5E5ADD}" sibTransId="{9E25FE7B-3B2C-4503-A94A-ADA51579DD87}"/>
    <dgm:cxn modelId="{E06C34BA-70C1-4506-A4AE-181D81FF6F61}" type="presOf" srcId="{00BB640D-5BB7-4F3A-896B-B2BA326CB2FC}" destId="{FFB85016-4115-4059-B1FF-07AFB8C98554}" srcOrd="0" destOrd="0" presId="urn:microsoft.com/office/officeart/2005/8/layout/radial4"/>
    <dgm:cxn modelId="{58D4389F-71BA-4328-B9F0-B87F1CC83A7F}" type="presOf" srcId="{C8C9AC21-3FFA-4C9D-90AA-D6B660604937}" destId="{3632CD18-4C73-43E8-8D0D-D15664F32C2E}" srcOrd="0" destOrd="0" presId="urn:microsoft.com/office/officeart/2005/8/layout/radial4"/>
    <dgm:cxn modelId="{788774C9-1D6A-438F-BA0A-09F6EF807435}" srcId="{FDE0C96E-4F63-4F5B-BA63-CABD27326C2C}" destId="{C8C9AC21-3FFA-4C9D-90AA-D6B660604937}" srcOrd="0" destOrd="0" parTransId="{2D9F7C18-1DE0-424D-933E-FF03C10F3850}" sibTransId="{EF4780CA-D754-4AF4-8B5A-9F30634D6BA8}"/>
    <dgm:cxn modelId="{99DA187B-11EC-4E2A-85E2-B5512F913F3D}" type="presOf" srcId="{727F31F3-DC16-422C-A2F6-FE8C55FB77E1}" destId="{594B150D-709E-48D6-964B-F70CD13EAA1D}" srcOrd="0" destOrd="0" presId="urn:microsoft.com/office/officeart/2005/8/layout/radial4"/>
    <dgm:cxn modelId="{70B42DFA-A7F8-4871-B0CE-7E39514EBD74}" type="presOf" srcId="{4597D818-6D11-4AC2-BFAD-8621DB5E5ADD}" destId="{C005A75D-3CA7-401C-9709-F3CF2987108E}" srcOrd="0" destOrd="0" presId="urn:microsoft.com/office/officeart/2005/8/layout/radial4"/>
    <dgm:cxn modelId="{36BCFD03-BBC3-4C1F-8119-5C8CD6841474}" type="presOf" srcId="{FDE0C96E-4F63-4F5B-BA63-CABD27326C2C}" destId="{5E419F04-3D00-4CA0-AED4-966593CF0A0A}" srcOrd="0" destOrd="0" presId="urn:microsoft.com/office/officeart/2005/8/layout/radial4"/>
    <dgm:cxn modelId="{9F73D447-A97C-4924-9B0E-19C106CB9D64}" type="presParOf" srcId="{5E419F04-3D00-4CA0-AED4-966593CF0A0A}" destId="{3632CD18-4C73-43E8-8D0D-D15664F32C2E}" srcOrd="0" destOrd="0" presId="urn:microsoft.com/office/officeart/2005/8/layout/radial4"/>
    <dgm:cxn modelId="{720A372C-E1BB-40D0-B9DD-A0035D337B76}" type="presParOf" srcId="{5E419F04-3D00-4CA0-AED4-966593CF0A0A}" destId="{C005A75D-3CA7-401C-9709-F3CF2987108E}" srcOrd="1" destOrd="0" presId="urn:microsoft.com/office/officeart/2005/8/layout/radial4"/>
    <dgm:cxn modelId="{7486DDC8-94F2-4710-A4A6-CF5696AD2EFE}" type="presParOf" srcId="{5E419F04-3D00-4CA0-AED4-966593CF0A0A}" destId="{FFB85016-4115-4059-B1FF-07AFB8C98554}" srcOrd="2" destOrd="0" presId="urn:microsoft.com/office/officeart/2005/8/layout/radial4"/>
    <dgm:cxn modelId="{FCFE84B2-2A82-4BB9-9D92-B704B3DDF3CC}" type="presParOf" srcId="{5E419F04-3D00-4CA0-AED4-966593CF0A0A}" destId="{594B150D-709E-48D6-964B-F70CD13EAA1D}" srcOrd="3" destOrd="0" presId="urn:microsoft.com/office/officeart/2005/8/layout/radial4"/>
    <dgm:cxn modelId="{71A6790F-9253-49A4-A12C-9B3D3799C862}" type="presParOf" srcId="{5E419F04-3D00-4CA0-AED4-966593CF0A0A}" destId="{8BC4E986-802D-40F7-91DB-DAE2BC54B845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2CD18-4C73-43E8-8D0D-D15664F32C2E}">
      <dsp:nvSpPr>
        <dsp:cNvPr id="0" name=""/>
        <dsp:cNvSpPr/>
      </dsp:nvSpPr>
      <dsp:spPr>
        <a:xfrm>
          <a:off x="2707140" y="2264329"/>
          <a:ext cx="2002542" cy="20025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0" i="0" kern="1200" noProof="0" dirty="0">
              <a:latin typeface="Corbel"/>
              <a:ea typeface="+mn-ea"/>
              <a:cs typeface="+mn-cs"/>
            </a:rPr>
            <a:t>Ambito 1</a:t>
          </a:r>
        </a:p>
      </dsp:txBody>
      <dsp:txXfrm>
        <a:off x="3000405" y="2557594"/>
        <a:ext cx="1416012" cy="1416012"/>
      </dsp:txXfrm>
    </dsp:sp>
    <dsp:sp modelId="{1E3A3621-59C7-42A1-97A5-EC6ABE8BA2DF}">
      <dsp:nvSpPr>
        <dsp:cNvPr id="0" name=""/>
        <dsp:cNvSpPr/>
      </dsp:nvSpPr>
      <dsp:spPr>
        <a:xfrm rot="11700000">
          <a:off x="1011002" y="2480539"/>
          <a:ext cx="1665019" cy="57072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2E1842-6D3A-42B0-9888-E161EA49B4CD}">
      <dsp:nvSpPr>
        <dsp:cNvPr id="0" name=""/>
        <dsp:cNvSpPr/>
      </dsp:nvSpPr>
      <dsp:spPr>
        <a:xfrm>
          <a:off x="88161" y="1789466"/>
          <a:ext cx="1902415" cy="15219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b="0" i="0" kern="1200" noProof="0" dirty="0">
              <a:latin typeface="Corbel"/>
              <a:ea typeface="+mn-ea"/>
              <a:cs typeface="+mn-cs"/>
            </a:rPr>
            <a:t>Terre alte</a:t>
          </a:r>
        </a:p>
      </dsp:txBody>
      <dsp:txXfrm>
        <a:off x="132737" y="1834042"/>
        <a:ext cx="1813263" cy="1432780"/>
      </dsp:txXfrm>
    </dsp:sp>
    <dsp:sp modelId="{C005A75D-3CA7-401C-9709-F3CF2987108E}">
      <dsp:nvSpPr>
        <dsp:cNvPr id="0" name=""/>
        <dsp:cNvSpPr/>
      </dsp:nvSpPr>
      <dsp:spPr>
        <a:xfrm rot="14700000">
          <a:off x="2059958" y="1230441"/>
          <a:ext cx="1665019" cy="57072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B85016-4115-4059-B1FF-07AFB8C98554}">
      <dsp:nvSpPr>
        <dsp:cNvPr id="0" name=""/>
        <dsp:cNvSpPr/>
      </dsp:nvSpPr>
      <dsp:spPr>
        <a:xfrm>
          <a:off x="1589427" y="328"/>
          <a:ext cx="1902415" cy="15219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b="0" i="0" kern="1200" noProof="0" dirty="0">
              <a:latin typeface="Corbel"/>
              <a:ea typeface="+mn-ea"/>
              <a:cs typeface="+mn-cs"/>
            </a:rPr>
            <a:t>I percorsi degli ulivi</a:t>
          </a:r>
        </a:p>
      </dsp:txBody>
      <dsp:txXfrm>
        <a:off x="1634003" y="44904"/>
        <a:ext cx="1813263" cy="1432780"/>
      </dsp:txXfrm>
    </dsp:sp>
    <dsp:sp modelId="{594B150D-709E-48D6-964B-F70CD13EAA1D}">
      <dsp:nvSpPr>
        <dsp:cNvPr id="0" name=""/>
        <dsp:cNvSpPr/>
      </dsp:nvSpPr>
      <dsp:spPr>
        <a:xfrm rot="17700000">
          <a:off x="3691845" y="1230441"/>
          <a:ext cx="1665019" cy="57072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C4E986-802D-40F7-91DB-DAE2BC54B845}">
      <dsp:nvSpPr>
        <dsp:cNvPr id="0" name=""/>
        <dsp:cNvSpPr/>
      </dsp:nvSpPr>
      <dsp:spPr>
        <a:xfrm>
          <a:off x="3924981" y="328"/>
          <a:ext cx="1902415" cy="15219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b="0" i="0" kern="1200" noProof="0" dirty="0">
              <a:latin typeface="Corbel"/>
              <a:ea typeface="+mn-ea"/>
              <a:cs typeface="+mn-cs"/>
            </a:rPr>
            <a:t>Tipici &amp; ricercati</a:t>
          </a:r>
        </a:p>
      </dsp:txBody>
      <dsp:txXfrm>
        <a:off x="3969557" y="44904"/>
        <a:ext cx="1813263" cy="1432780"/>
      </dsp:txXfrm>
    </dsp:sp>
    <dsp:sp modelId="{F30BF8F0-0CF9-4D9A-98C8-C4E727B4B781}">
      <dsp:nvSpPr>
        <dsp:cNvPr id="0" name=""/>
        <dsp:cNvSpPr/>
      </dsp:nvSpPr>
      <dsp:spPr>
        <a:xfrm rot="20700000">
          <a:off x="4740802" y="2480539"/>
          <a:ext cx="1665019" cy="57072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A90B89-0256-4604-826B-0521227C9EB6}">
      <dsp:nvSpPr>
        <dsp:cNvPr id="0" name=""/>
        <dsp:cNvSpPr/>
      </dsp:nvSpPr>
      <dsp:spPr>
        <a:xfrm>
          <a:off x="5426246" y="1789466"/>
          <a:ext cx="1902415" cy="15219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b="0" i="0" kern="1200" noProof="0" dirty="0">
              <a:latin typeface="Corbel"/>
              <a:ea typeface="+mn-ea"/>
              <a:cs typeface="+mn-cs"/>
            </a:rPr>
            <a:t>Contratti di filiera</a:t>
          </a:r>
        </a:p>
      </dsp:txBody>
      <dsp:txXfrm>
        <a:off x="5470822" y="1834042"/>
        <a:ext cx="1813263" cy="1432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2CD18-4C73-43E8-8D0D-D15664F32C2E}">
      <dsp:nvSpPr>
        <dsp:cNvPr id="0" name=""/>
        <dsp:cNvSpPr/>
      </dsp:nvSpPr>
      <dsp:spPr>
        <a:xfrm>
          <a:off x="3337559" y="1795203"/>
          <a:ext cx="2468880" cy="24688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0" i="0" kern="1200" noProof="0" dirty="0">
              <a:latin typeface="Corbel"/>
              <a:ea typeface="+mn-ea"/>
              <a:cs typeface="+mn-cs"/>
            </a:rPr>
            <a:t>Ambito 2</a:t>
          </a:r>
        </a:p>
      </dsp:txBody>
      <dsp:txXfrm>
        <a:off x="3699118" y="2156762"/>
        <a:ext cx="1745762" cy="1745762"/>
      </dsp:txXfrm>
    </dsp:sp>
    <dsp:sp modelId="{C005A75D-3CA7-401C-9709-F3CF2987108E}">
      <dsp:nvSpPr>
        <dsp:cNvPr id="0" name=""/>
        <dsp:cNvSpPr/>
      </dsp:nvSpPr>
      <dsp:spPr>
        <a:xfrm rot="12900000">
          <a:off x="1383887" y="1241670"/>
          <a:ext cx="2274134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B85016-4115-4059-B1FF-07AFB8C98554}">
      <dsp:nvSpPr>
        <dsp:cNvPr id="0" name=""/>
        <dsp:cNvSpPr/>
      </dsp:nvSpPr>
      <dsp:spPr>
        <a:xfrm>
          <a:off x="416805" y="3116"/>
          <a:ext cx="2345436" cy="18763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b="0" i="0" kern="1200" noProof="0" dirty="0">
              <a:latin typeface="Corbel"/>
              <a:ea typeface="+mn-ea"/>
              <a:cs typeface="+mn-cs"/>
            </a:rPr>
            <a:t>I percorsi turistici come punto di forza dell’offerta</a:t>
          </a:r>
        </a:p>
      </dsp:txBody>
      <dsp:txXfrm>
        <a:off x="471761" y="58072"/>
        <a:ext cx="2235524" cy="1766436"/>
      </dsp:txXfrm>
    </dsp:sp>
    <dsp:sp modelId="{594B150D-709E-48D6-964B-F70CD13EAA1D}">
      <dsp:nvSpPr>
        <dsp:cNvPr id="0" name=""/>
        <dsp:cNvSpPr/>
      </dsp:nvSpPr>
      <dsp:spPr>
        <a:xfrm rot="19500000">
          <a:off x="5485978" y="1241670"/>
          <a:ext cx="2274134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C4E986-802D-40F7-91DB-DAE2BC54B845}">
      <dsp:nvSpPr>
        <dsp:cNvPr id="0" name=""/>
        <dsp:cNvSpPr/>
      </dsp:nvSpPr>
      <dsp:spPr>
        <a:xfrm>
          <a:off x="6381758" y="3116"/>
          <a:ext cx="2345436" cy="18763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b="0" i="0" kern="1200" noProof="0" dirty="0">
              <a:latin typeface="Corbel"/>
              <a:ea typeface="+mn-ea"/>
              <a:cs typeface="+mn-cs"/>
            </a:rPr>
            <a:t>Promozione incoming prenotazione </a:t>
          </a:r>
        </a:p>
      </dsp:txBody>
      <dsp:txXfrm>
        <a:off x="6436714" y="58072"/>
        <a:ext cx="2235524" cy="17664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2CD18-4C73-43E8-8D0D-D15664F32C2E}">
      <dsp:nvSpPr>
        <dsp:cNvPr id="0" name=""/>
        <dsp:cNvSpPr/>
      </dsp:nvSpPr>
      <dsp:spPr>
        <a:xfrm>
          <a:off x="3337559" y="1795203"/>
          <a:ext cx="2468880" cy="24688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0" i="0" kern="1200" noProof="0" dirty="0">
              <a:latin typeface="Corbel"/>
              <a:ea typeface="+mn-ea"/>
              <a:cs typeface="+mn-cs"/>
            </a:rPr>
            <a:t>Ambito 3</a:t>
          </a:r>
        </a:p>
      </dsp:txBody>
      <dsp:txXfrm>
        <a:off x="3699118" y="2156762"/>
        <a:ext cx="1745762" cy="1745762"/>
      </dsp:txXfrm>
    </dsp:sp>
    <dsp:sp modelId="{C005A75D-3CA7-401C-9709-F3CF2987108E}">
      <dsp:nvSpPr>
        <dsp:cNvPr id="0" name=""/>
        <dsp:cNvSpPr/>
      </dsp:nvSpPr>
      <dsp:spPr>
        <a:xfrm rot="12900000">
          <a:off x="1383887" y="1241670"/>
          <a:ext cx="2274134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B85016-4115-4059-B1FF-07AFB8C98554}">
      <dsp:nvSpPr>
        <dsp:cNvPr id="0" name=""/>
        <dsp:cNvSpPr/>
      </dsp:nvSpPr>
      <dsp:spPr>
        <a:xfrm>
          <a:off x="416805" y="3116"/>
          <a:ext cx="2345436" cy="18763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b="0" i="0" kern="1200" noProof="0" dirty="0">
              <a:latin typeface="Corbel"/>
              <a:ea typeface="+mn-ea"/>
              <a:cs typeface="+mn-cs"/>
            </a:rPr>
            <a:t>Fornire i servizi essenziali alla popolazione </a:t>
          </a:r>
        </a:p>
      </dsp:txBody>
      <dsp:txXfrm>
        <a:off x="471761" y="58072"/>
        <a:ext cx="2235524" cy="1766436"/>
      </dsp:txXfrm>
    </dsp:sp>
    <dsp:sp modelId="{594B150D-709E-48D6-964B-F70CD13EAA1D}">
      <dsp:nvSpPr>
        <dsp:cNvPr id="0" name=""/>
        <dsp:cNvSpPr/>
      </dsp:nvSpPr>
      <dsp:spPr>
        <a:xfrm rot="19500000">
          <a:off x="5485978" y="1241670"/>
          <a:ext cx="2274134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C4E986-802D-40F7-91DB-DAE2BC54B845}">
      <dsp:nvSpPr>
        <dsp:cNvPr id="0" name=""/>
        <dsp:cNvSpPr/>
      </dsp:nvSpPr>
      <dsp:spPr>
        <a:xfrm>
          <a:off x="6381758" y="3116"/>
          <a:ext cx="2345436" cy="18763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b="0" i="0" kern="1200" noProof="0" dirty="0">
              <a:latin typeface="Corbel"/>
              <a:ea typeface="+mn-ea"/>
              <a:cs typeface="+mn-cs"/>
            </a:rPr>
            <a:t>Sostegno all’agricoltura sociale </a:t>
          </a:r>
        </a:p>
      </dsp:txBody>
      <dsp:txXfrm>
        <a:off x="6436714" y="58072"/>
        <a:ext cx="2235524" cy="1766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it-IT"/>
              <a:t>17/10/2017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it-IT"/>
              <a:t>17/10/2017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orbel"/>
                <a:ea typeface="+mn-ea"/>
                <a:cs typeface="+mn-cs"/>
              </a:rPr>
              <a:t>4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it-IT"/>
              <a:t>17/10/2017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‹N›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it-IT"/>
              <a:t>17/10/2017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it-IT"/>
              <a:t>17/10/2017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‹N›</a:t>
            </a:fld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it-IT"/>
              <a:t>17/10/2017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it-IT"/>
              <a:t>17/10/2017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‹N›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it-IT"/>
              <a:t>17/10/2017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it-IT"/>
              <a:t>17/10/2017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it-IT"/>
              <a:t>17/10/2017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it-IT"/>
              <a:t>17/10/2017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it-IT"/>
              <a:t>17/10/2017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‹N›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it-IT"/>
              <a:t>17/10/2017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‹N›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it-IT"/>
              <a:t>17/10/2017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/>
              <a:t>‹N›</a:t>
            </a:fld>
            <a:endParaRPr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9836" y="1905000"/>
            <a:ext cx="9756577" cy="2667000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it-IT" dirty="0">
                <a:solidFill>
                  <a:srgbClr val="652825"/>
                </a:solidFill>
              </a:rPr>
              <a:t>Gal « Riviera dei Fiori»</a:t>
            </a:r>
            <a:br>
              <a:rPr lang="it-IT" dirty="0">
                <a:solidFill>
                  <a:srgbClr val="652825"/>
                </a:solidFill>
              </a:rPr>
            </a:br>
            <a:r>
              <a:rPr lang="it-IT" sz="6000" b="0" i="0" dirty="0">
                <a:solidFill>
                  <a:srgbClr val="652825"/>
                </a:solidFill>
                <a:latin typeface="Corbel"/>
                <a:ea typeface="+mj-ea"/>
                <a:cs typeface="+mj-cs"/>
              </a:rPr>
              <a:t>strategia di sviluppo locale</a:t>
            </a:r>
            <a:br>
              <a:rPr lang="it-IT" sz="6000" b="0" i="0" dirty="0">
                <a:solidFill>
                  <a:srgbClr val="652825"/>
                </a:solidFill>
                <a:latin typeface="Corbel"/>
                <a:ea typeface="+mj-ea"/>
                <a:cs typeface="+mj-cs"/>
              </a:rPr>
            </a:br>
            <a:r>
              <a:rPr lang="it-IT" dirty="0">
                <a:solidFill>
                  <a:srgbClr val="652825"/>
                </a:solidFill>
                <a:latin typeface="Corbel"/>
              </a:rPr>
              <a:t>2014 – 2020</a:t>
            </a:r>
            <a:br>
              <a:rPr lang="it-IT" dirty="0">
                <a:solidFill>
                  <a:srgbClr val="652825"/>
                </a:solidFill>
                <a:latin typeface="Corbel"/>
              </a:rPr>
            </a:br>
            <a:endParaRPr lang="it-IT" sz="6000" b="0" i="0" dirty="0">
              <a:solidFill>
                <a:srgbClr val="652825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it-IT" b="0" i="0" dirty="0">
                <a:solidFill>
                  <a:srgbClr val="652825"/>
                </a:solidFill>
              </a:rPr>
              <a:t>Territorio, prodotti, turismo e innovazione: il partenariato pubblico – privato alla prova di un nuovo approccio per assicurare  sviluppo, lavoro e conservazione dell’ambiente </a:t>
            </a:r>
          </a:p>
          <a:p>
            <a:pPr marL="0" indent="0" algn="l">
              <a:spcBef>
                <a:spcPts val="0"/>
              </a:spcBef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007029"/>
          </a:xfrm>
        </p:spPr>
        <p:txBody>
          <a:bodyPr>
            <a:normAutofit fontScale="90000"/>
          </a:bodyPr>
          <a:lstStyle/>
          <a:p>
            <a:r>
              <a:rPr lang="it-IT" dirty="0"/>
              <a:t>  </a:t>
            </a:r>
            <a:r>
              <a:rPr lang="it-IT" sz="4000" dirty="0"/>
              <a:t>Tipici e ricercati</a:t>
            </a:r>
            <a:r>
              <a:rPr lang="it-IT" dirty="0"/>
              <a:t>. Fiori e frutti locali: progetto 1.3.1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2413" y="1844824"/>
            <a:ext cx="9144000" cy="4752528"/>
          </a:xfrm>
        </p:spPr>
        <p:txBody>
          <a:bodyPr>
            <a:normAutofit/>
          </a:bodyPr>
          <a:lstStyle/>
          <a:p>
            <a:endParaRPr lang="it-IT" dirty="0"/>
          </a:p>
          <a:p>
            <a:r>
              <a:rPr lang="it-IT" dirty="0"/>
              <a:t>Cosa si può fare:</a:t>
            </a:r>
          </a:p>
          <a:p>
            <a:pPr lvl="1"/>
            <a:r>
              <a:rPr lang="it-IT" dirty="0"/>
              <a:t>Misura 10.02 «sostegno per la conservazione, l’uso sostenibile e lo sviluppo delle risorse genetiche in agricoltura»</a:t>
            </a:r>
          </a:p>
          <a:p>
            <a:pPr lvl="1"/>
            <a:r>
              <a:rPr lang="it-IT" dirty="0"/>
              <a:t>Disponibilità € 75.000  aliquota di sostegno  100%</a:t>
            </a:r>
          </a:p>
          <a:p>
            <a:pPr lvl="1"/>
            <a:r>
              <a:rPr lang="it-IT" dirty="0"/>
              <a:t> presenza di partenariato </a:t>
            </a:r>
          </a:p>
          <a:p>
            <a:pPr lvl="1"/>
            <a:endParaRPr lang="it-IT" dirty="0"/>
          </a:p>
          <a:p>
            <a:pPr lvl="1"/>
            <a:r>
              <a:rPr lang="it-IT" dirty="0"/>
              <a:t>Criteri di selezione GAL:</a:t>
            </a:r>
          </a:p>
          <a:p>
            <a:pPr lvl="2"/>
            <a:r>
              <a:rPr lang="it-IT" dirty="0"/>
              <a:t>contenuti dell’accordo: 50 punti (</a:t>
            </a:r>
            <a:r>
              <a:rPr lang="it-IT" dirty="0" err="1"/>
              <a:t>max</a:t>
            </a:r>
            <a:r>
              <a:rPr lang="it-IT" dirty="0"/>
              <a:t>)</a:t>
            </a:r>
          </a:p>
          <a:p>
            <a:pPr lvl="2"/>
            <a:r>
              <a:rPr lang="it-IT" dirty="0"/>
              <a:t>ubicazione interventi: 0/15 punti</a:t>
            </a:r>
          </a:p>
          <a:p>
            <a:pPr lvl="1"/>
            <a:endParaRPr lang="it-IT" dirty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393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007029"/>
          </a:xfrm>
        </p:spPr>
        <p:txBody>
          <a:bodyPr>
            <a:normAutofit fontScale="90000"/>
          </a:bodyPr>
          <a:lstStyle/>
          <a:p>
            <a:r>
              <a:rPr lang="it-IT" dirty="0"/>
              <a:t>  </a:t>
            </a:r>
            <a:r>
              <a:rPr lang="it-IT" sz="4000" dirty="0"/>
              <a:t>Tipici e ricercati</a:t>
            </a:r>
            <a:r>
              <a:rPr lang="it-IT" dirty="0"/>
              <a:t>. </a:t>
            </a:r>
            <a:r>
              <a:rPr lang="it-IT" sz="3100" dirty="0"/>
              <a:t>Nuove destinazioni produttive delle serre abbandonate: </a:t>
            </a:r>
            <a:r>
              <a:rPr lang="it-IT" sz="2700" dirty="0"/>
              <a:t>progetto 1.3.2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2413" y="1844824"/>
            <a:ext cx="9144000" cy="4752528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Cosa si può fare:</a:t>
            </a:r>
          </a:p>
          <a:p>
            <a:pPr lvl="1"/>
            <a:r>
              <a:rPr lang="it-IT" dirty="0"/>
              <a:t>Misura 01.02 « supporto alle attività dimostrative  e azioni di informazione»</a:t>
            </a:r>
          </a:p>
          <a:p>
            <a:pPr lvl="1"/>
            <a:r>
              <a:rPr lang="it-IT" dirty="0"/>
              <a:t>Disponibilità € 150.000   </a:t>
            </a:r>
            <a:r>
              <a:rPr lang="it-IT" dirty="0" err="1"/>
              <a:t>max</a:t>
            </a:r>
            <a:r>
              <a:rPr lang="it-IT" dirty="0"/>
              <a:t> 3 progetti da €30.000 a € 60.000</a:t>
            </a:r>
          </a:p>
          <a:p>
            <a:pPr lvl="1"/>
            <a:r>
              <a:rPr lang="it-IT" dirty="0"/>
              <a:t>aliquota di sostegno  100%</a:t>
            </a:r>
          </a:p>
          <a:p>
            <a:pPr lvl="1"/>
            <a:r>
              <a:rPr lang="it-IT" dirty="0"/>
              <a:t> presenza di partenariato </a:t>
            </a:r>
          </a:p>
          <a:p>
            <a:pPr lvl="1"/>
            <a:endParaRPr lang="it-IT" dirty="0"/>
          </a:p>
          <a:p>
            <a:pPr lvl="1"/>
            <a:r>
              <a:rPr lang="it-IT" dirty="0"/>
              <a:t>Criteri di selezione GAL:</a:t>
            </a:r>
          </a:p>
          <a:p>
            <a:pPr lvl="2"/>
            <a:r>
              <a:rPr lang="it-IT" dirty="0"/>
              <a:t>qualità analisi costi energetici: 15 punti (</a:t>
            </a:r>
            <a:r>
              <a:rPr lang="it-IT" dirty="0" err="1"/>
              <a:t>max</a:t>
            </a:r>
            <a:r>
              <a:rPr lang="it-IT" dirty="0"/>
              <a:t>)</a:t>
            </a:r>
          </a:p>
          <a:p>
            <a:pPr lvl="2"/>
            <a:r>
              <a:rPr lang="it-IT" dirty="0"/>
              <a:t>qualità valutazione di mercato :15 punti (</a:t>
            </a:r>
            <a:r>
              <a:rPr lang="it-IT" dirty="0" err="1"/>
              <a:t>max</a:t>
            </a:r>
            <a:r>
              <a:rPr lang="it-IT" dirty="0"/>
              <a:t>)</a:t>
            </a:r>
          </a:p>
          <a:p>
            <a:pPr lvl="2"/>
            <a:r>
              <a:rPr lang="it-IT" dirty="0"/>
              <a:t>inserimento nel pacchetto della filiera locale:40 punti (</a:t>
            </a:r>
            <a:r>
              <a:rPr lang="it-IT" dirty="0" err="1"/>
              <a:t>max</a:t>
            </a:r>
            <a:r>
              <a:rPr lang="it-IT" dirty="0"/>
              <a:t>)</a:t>
            </a:r>
          </a:p>
          <a:p>
            <a:pPr lvl="3"/>
            <a:r>
              <a:rPr lang="it-IT" dirty="0"/>
              <a:t>(nuovi prodotti 20 punti)</a:t>
            </a:r>
          </a:p>
          <a:p>
            <a:pPr lvl="3"/>
            <a:r>
              <a:rPr lang="it-IT" dirty="0"/>
              <a:t>(sbocchi commerciali 20 punti)</a:t>
            </a:r>
          </a:p>
          <a:p>
            <a:pPr lvl="3"/>
            <a:endParaRPr lang="it-IT" dirty="0"/>
          </a:p>
          <a:p>
            <a:pPr lvl="1"/>
            <a:endParaRPr lang="it-IT" sz="1800" dirty="0"/>
          </a:p>
          <a:p>
            <a:pPr lvl="1"/>
            <a:r>
              <a:rPr lang="it-IT" dirty="0"/>
              <a:t>Beneficiari regione Liguria + prestatori di servizi e altri</a:t>
            </a:r>
          </a:p>
          <a:p>
            <a:pPr lvl="1"/>
            <a:r>
              <a:rPr lang="it-IT" dirty="0"/>
              <a:t>Aliquota sostegno: 100%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607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007029"/>
          </a:xfrm>
        </p:spPr>
        <p:txBody>
          <a:bodyPr>
            <a:normAutofit fontScale="90000"/>
          </a:bodyPr>
          <a:lstStyle/>
          <a:p>
            <a:r>
              <a:rPr lang="it-IT" dirty="0"/>
              <a:t>    Contratti di filiera: </a:t>
            </a:r>
            <a:r>
              <a:rPr lang="it-IT" sz="3200" dirty="0"/>
              <a:t>contratti di filiera tra produttori, ristoratori…progetto 1.4.1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2413" y="1844824"/>
            <a:ext cx="9144000" cy="4752528"/>
          </a:xfrm>
        </p:spPr>
        <p:txBody>
          <a:bodyPr>
            <a:normAutofit/>
          </a:bodyPr>
          <a:lstStyle/>
          <a:p>
            <a:r>
              <a:rPr lang="it-IT" dirty="0"/>
              <a:t>Attivabile solo per prodotti certificati</a:t>
            </a:r>
          </a:p>
          <a:p>
            <a:r>
              <a:rPr lang="it-IT" dirty="0"/>
              <a:t>cosa si può fare: misura 16.04 « cooperazione di filiera, sia orizzontale che verticale, per la creazione e lo sviluppo di filiere corte e mercati locali</a:t>
            </a:r>
          </a:p>
          <a:p>
            <a:pPr lvl="1"/>
            <a:r>
              <a:rPr lang="it-IT" dirty="0"/>
              <a:t>In connessione alla misura 16.04 si possono realizzare:</a:t>
            </a:r>
          </a:p>
          <a:p>
            <a:pPr lvl="1"/>
            <a:r>
              <a:rPr lang="it-IT" dirty="0"/>
              <a:t> misura 7.05 «infrastrutture turistiche e ricreative»</a:t>
            </a:r>
          </a:p>
          <a:p>
            <a:pPr lvl="1"/>
            <a:r>
              <a:rPr lang="it-IT" dirty="0" err="1"/>
              <a:t>Mis</a:t>
            </a:r>
            <a:r>
              <a:rPr lang="it-IT" dirty="0"/>
              <a:t> 01.01 « formazione ed acquisizione di competenze»</a:t>
            </a:r>
          </a:p>
          <a:p>
            <a:pPr lvl="1"/>
            <a:r>
              <a:rPr lang="it-IT" dirty="0"/>
              <a:t> </a:t>
            </a:r>
            <a:r>
              <a:rPr lang="it-IT" dirty="0" err="1"/>
              <a:t>mis</a:t>
            </a:r>
            <a:r>
              <a:rPr lang="it-IT" dirty="0"/>
              <a:t> 01.02  «supporto alle attività dimostrative»</a:t>
            </a:r>
          </a:p>
          <a:p>
            <a:pPr lvl="1"/>
            <a:r>
              <a:rPr lang="it-IT" dirty="0"/>
              <a:t> </a:t>
            </a:r>
            <a:r>
              <a:rPr lang="it-IT" dirty="0" err="1"/>
              <a:t>mis</a:t>
            </a:r>
            <a:r>
              <a:rPr lang="it-IT" dirty="0"/>
              <a:t> 3.02 «promozione e informazione  dei prodotti agricoli</a:t>
            </a:r>
          </a:p>
          <a:p>
            <a:pPr marL="408305" lvl="1" indent="0">
              <a:buNone/>
            </a:pPr>
            <a:r>
              <a:rPr lang="it-IT" dirty="0"/>
              <a:t>Condizioni di ammissibilità:</a:t>
            </a:r>
          </a:p>
          <a:p>
            <a:pPr marL="408305" lvl="1" indent="0">
              <a:buNone/>
            </a:pPr>
            <a:r>
              <a:rPr lang="it-IT" dirty="0"/>
              <a:t>- Presenza di un partenariato rappresentativo ed accordo stabile tra i componenti</a:t>
            </a:r>
          </a:p>
          <a:p>
            <a:pPr marL="408305" lvl="1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56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007029"/>
          </a:xfrm>
        </p:spPr>
        <p:txBody>
          <a:bodyPr>
            <a:normAutofit fontScale="90000"/>
          </a:bodyPr>
          <a:lstStyle/>
          <a:p>
            <a:r>
              <a:rPr lang="it-IT" dirty="0"/>
              <a:t>    Contratti di filiera: </a:t>
            </a:r>
            <a:r>
              <a:rPr lang="it-IT" sz="3200" dirty="0"/>
              <a:t>contratti di filiera tra produttori, ristoratori…      progetto1.4.1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2413" y="1844824"/>
            <a:ext cx="9144000" cy="4752528"/>
          </a:xfrm>
        </p:spPr>
        <p:txBody>
          <a:bodyPr>
            <a:normAutofit/>
          </a:bodyPr>
          <a:lstStyle/>
          <a:p>
            <a:pPr lvl="1"/>
            <a:r>
              <a:rPr lang="it-IT" sz="3200" dirty="0">
                <a:solidFill>
                  <a:srgbClr val="652825"/>
                </a:solidFill>
              </a:rPr>
              <a:t>Disponibilità € 500.000</a:t>
            </a:r>
          </a:p>
          <a:p>
            <a:pPr lvl="1"/>
            <a:r>
              <a:rPr lang="it-IT" sz="3200" dirty="0"/>
              <a:t>Rapporto spesa privato/ pubblico  &gt;30%</a:t>
            </a:r>
          </a:p>
          <a:p>
            <a:pPr lvl="1"/>
            <a:r>
              <a:rPr lang="it-IT" sz="3200" dirty="0"/>
              <a:t>Aliquota di finanziamento: partenariato privato pubblico 100%</a:t>
            </a:r>
          </a:p>
          <a:p>
            <a:pPr marL="408305" lvl="1" indent="0">
              <a:buNone/>
            </a:pPr>
            <a:r>
              <a:rPr lang="it-IT" sz="2400" dirty="0"/>
              <a:t> </a:t>
            </a:r>
          </a:p>
          <a:p>
            <a:pPr marL="408305" lvl="1" indent="0">
              <a:buNone/>
            </a:pPr>
            <a:r>
              <a:rPr lang="it-IT" sz="2400" dirty="0"/>
              <a:t>Criteri di selezione GAL</a:t>
            </a:r>
          </a:p>
          <a:p>
            <a:pPr lvl="2"/>
            <a:r>
              <a:rPr lang="it-IT" sz="2200" dirty="0"/>
              <a:t>Qualità degli accordi: 30 punti (</a:t>
            </a:r>
            <a:r>
              <a:rPr lang="it-IT" sz="2200" dirty="0" err="1"/>
              <a:t>max</a:t>
            </a:r>
            <a:r>
              <a:rPr lang="it-IT" sz="2200" dirty="0"/>
              <a:t>)</a:t>
            </a:r>
          </a:p>
          <a:p>
            <a:pPr marL="1234440" lvl="3" indent="0">
              <a:buNone/>
            </a:pPr>
            <a:r>
              <a:rPr lang="it-IT" sz="2000" dirty="0"/>
              <a:t>(n. prodotti interessati: 15 p; durata accordo 15 p)</a:t>
            </a:r>
          </a:p>
          <a:p>
            <a:pPr marL="1234440" lvl="3" indent="0">
              <a:buNone/>
            </a:pPr>
            <a:r>
              <a:rPr lang="it-IT" sz="2000" dirty="0"/>
              <a:t>- Se il quantitativo supera soglia determinata  il punteggio è raddoppiato</a:t>
            </a:r>
          </a:p>
          <a:p>
            <a:pPr lvl="2"/>
            <a:r>
              <a:rPr lang="it-IT" sz="2200" dirty="0"/>
              <a:t>Azioni di promozione coordinate con comuni: 10/15 p</a:t>
            </a:r>
          </a:p>
          <a:p>
            <a:pPr lvl="1"/>
            <a:endParaRPr lang="it-IT" dirty="0"/>
          </a:p>
          <a:p>
            <a:pPr lvl="1"/>
            <a:endParaRPr lang="it-IT" sz="3200" dirty="0">
              <a:solidFill>
                <a:srgbClr val="652825"/>
              </a:solidFill>
            </a:endParaRPr>
          </a:p>
          <a:p>
            <a:pPr lvl="1"/>
            <a:endParaRPr lang="it-IT" sz="3200" dirty="0"/>
          </a:p>
          <a:p>
            <a:pPr lvl="1"/>
            <a:endParaRPr lang="it-IT" sz="3200" dirty="0"/>
          </a:p>
          <a:p>
            <a:pPr lvl="1"/>
            <a:endParaRPr lang="it-IT" sz="3200" dirty="0"/>
          </a:p>
          <a:p>
            <a:pPr lvl="1"/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61471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Turismo sostenibile </a:t>
            </a: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11527"/>
              </p:ext>
            </p:extLst>
          </p:nvPr>
        </p:nvGraphicFramePr>
        <p:xfrm>
          <a:off x="1522413" y="1905000"/>
          <a:ext cx="9144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166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/>
              <a:t>Turismo sostenibile: formazione di aggregati territoriali per la gestione del turismo dell’entroterra: progetto2.1.1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800" dirty="0"/>
              <a:t> </a:t>
            </a:r>
          </a:p>
          <a:p>
            <a:pPr lvl="1"/>
            <a:r>
              <a:rPr lang="it-IT" sz="2800" dirty="0"/>
              <a:t>Cosa si può fare</a:t>
            </a:r>
          </a:p>
          <a:p>
            <a:pPr lvl="1"/>
            <a:r>
              <a:rPr lang="it-IT" sz="2800" dirty="0" err="1"/>
              <a:t>Mis</a:t>
            </a:r>
            <a:r>
              <a:rPr lang="it-IT" sz="2800" dirty="0"/>
              <a:t>. 7.04 «investimenti per attività </a:t>
            </a:r>
            <a:r>
              <a:rPr lang="it-IT" sz="2800" dirty="0" err="1"/>
              <a:t>ricreative,culturali</a:t>
            </a:r>
            <a:r>
              <a:rPr lang="it-IT" sz="2800" dirty="0"/>
              <a:t> e altri servizi per la popolazione rurale»</a:t>
            </a:r>
          </a:p>
          <a:p>
            <a:pPr lvl="1"/>
            <a:r>
              <a:rPr lang="it-IT" sz="2800" dirty="0"/>
              <a:t> </a:t>
            </a:r>
            <a:r>
              <a:rPr lang="it-IT" sz="2800" dirty="0" err="1"/>
              <a:t>mis</a:t>
            </a:r>
            <a:r>
              <a:rPr lang="it-IT" sz="2800" dirty="0"/>
              <a:t>. 7.05 « infrastrutture turistiche e ricreative»</a:t>
            </a:r>
          </a:p>
          <a:p>
            <a:pPr lvl="1"/>
            <a:r>
              <a:rPr lang="it-IT" sz="2800" dirty="0"/>
              <a:t> </a:t>
            </a:r>
            <a:r>
              <a:rPr lang="it-IT" sz="2800" dirty="0" err="1"/>
              <a:t>mis</a:t>
            </a:r>
            <a:r>
              <a:rPr lang="it-IT" sz="2800" dirty="0"/>
              <a:t>. 7.06» investimenti per riqualificare il patrimonio culturale/ naturale del paesaggio…..»</a:t>
            </a:r>
          </a:p>
          <a:p>
            <a:pPr lvl="1"/>
            <a:r>
              <a:rPr lang="it-IT" sz="2800" dirty="0" err="1"/>
              <a:t>Mis</a:t>
            </a:r>
            <a:r>
              <a:rPr lang="it-IT" sz="2800" dirty="0"/>
              <a:t>. 04.03 «investimenti connessi allo sviluppo, ammodernamento o adattamento dell’agricoltura»</a:t>
            </a:r>
          </a:p>
          <a:p>
            <a:pPr lvl="1"/>
            <a:r>
              <a:rPr lang="it-IT" sz="2800" dirty="0" err="1"/>
              <a:t>Mis</a:t>
            </a:r>
            <a:r>
              <a:rPr lang="it-IT" sz="2800" dirty="0"/>
              <a:t>. 06.04 (2a) «investimenti per lo sviluppo di attività </a:t>
            </a:r>
            <a:r>
              <a:rPr lang="it-IT" sz="2800" dirty="0" err="1"/>
              <a:t>extraagricole</a:t>
            </a:r>
            <a:endParaRPr lang="it-IT" sz="2800" dirty="0"/>
          </a:p>
          <a:p>
            <a:pPr lvl="1"/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14224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/>
              <a:t>Turismo sostenibile: formazione di aggregati territoriali per la gestione del turismo dell’entroterra: progetto 2.1.1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2800" dirty="0"/>
              <a:t> Prescrizioni </a:t>
            </a:r>
            <a:r>
              <a:rPr lang="it-IT" sz="2800" dirty="0" err="1"/>
              <a:t>Gal</a:t>
            </a:r>
            <a:r>
              <a:rPr lang="it-IT" sz="2800" dirty="0"/>
              <a:t>:</a:t>
            </a:r>
          </a:p>
          <a:p>
            <a:pPr lvl="1"/>
            <a:r>
              <a:rPr lang="it-IT" sz="2800" dirty="0"/>
              <a:t> partenariato  privato pubblico con i piani di gestione dei percorsi</a:t>
            </a:r>
          </a:p>
          <a:p>
            <a:pPr lvl="1"/>
            <a:r>
              <a:rPr lang="it-IT" sz="2800" dirty="0"/>
              <a:t>Prescrizioni PSR: quelle delle Misure PSR attivate</a:t>
            </a:r>
          </a:p>
          <a:p>
            <a:pPr lvl="1"/>
            <a:r>
              <a:rPr lang="it-IT" sz="2800" dirty="0"/>
              <a:t>Prescrizione R.L: applicazione della L.R 24/2009 « rete escursionistica ligure» ed obbligo di coordinamento con la stessa</a:t>
            </a:r>
          </a:p>
          <a:p>
            <a:pPr lvl="1"/>
            <a:r>
              <a:rPr lang="it-IT" sz="2800" dirty="0"/>
              <a:t> disponibilità € 700.000. singolo progetto €100.00- €150.00</a:t>
            </a:r>
          </a:p>
          <a:p>
            <a:pPr lvl="1"/>
            <a:r>
              <a:rPr lang="it-IT" sz="2800" dirty="0"/>
              <a:t>Rapporto spesa pubblica privata: almeno 30%</a:t>
            </a:r>
          </a:p>
          <a:p>
            <a:pPr lvl="1"/>
            <a:r>
              <a:rPr lang="it-IT" sz="2800" dirty="0"/>
              <a:t>Aliquota sostegno pubblico 100% - privato 60%</a:t>
            </a:r>
          </a:p>
        </p:txBody>
      </p:sp>
    </p:spTree>
    <p:extLst>
      <p:ext uri="{BB962C8B-B14F-4D97-AF65-F5344CB8AC3E}">
        <p14:creationId xmlns:p14="http://schemas.microsoft.com/office/powerpoint/2010/main" val="79124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/>
              <a:t>Turismo sostenibile: formazione di aggregati territoriali per la gestione del turismo dell’entroterra: progetto 2.1.1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/>
              <a:t> criteri di selezione GAL:</a:t>
            </a:r>
          </a:p>
          <a:p>
            <a:r>
              <a:rPr lang="it-IT" sz="2000" dirty="0"/>
              <a:t>Presenza soggetti pubblici: 15/20 punti</a:t>
            </a:r>
          </a:p>
          <a:p>
            <a:r>
              <a:rPr lang="it-IT" sz="2000" dirty="0"/>
              <a:t>Presenza soggetti privati: 15 punti (</a:t>
            </a:r>
            <a:r>
              <a:rPr lang="it-IT" sz="2000" dirty="0" err="1"/>
              <a:t>max</a:t>
            </a:r>
            <a:r>
              <a:rPr lang="it-IT" sz="2000" dirty="0"/>
              <a:t>)</a:t>
            </a:r>
          </a:p>
          <a:p>
            <a:r>
              <a:rPr lang="it-IT" sz="2000" dirty="0"/>
              <a:t>Durata accordo: 10 punti (</a:t>
            </a:r>
            <a:r>
              <a:rPr lang="it-IT" sz="2000" dirty="0" err="1"/>
              <a:t>max</a:t>
            </a:r>
            <a:r>
              <a:rPr lang="it-IT" sz="2000" dirty="0"/>
              <a:t>)</a:t>
            </a:r>
          </a:p>
          <a:p>
            <a:r>
              <a:rPr lang="it-IT" sz="2000" dirty="0"/>
              <a:t>Collegamento con altri percorsi: 10 punti</a:t>
            </a:r>
          </a:p>
          <a:p>
            <a:r>
              <a:rPr lang="it-IT" sz="2000" dirty="0"/>
              <a:t>promozione accordo: 15 punti</a:t>
            </a:r>
          </a:p>
        </p:txBody>
      </p:sp>
    </p:spTree>
    <p:extLst>
      <p:ext uri="{BB962C8B-B14F-4D97-AF65-F5344CB8AC3E}">
        <p14:creationId xmlns:p14="http://schemas.microsoft.com/office/powerpoint/2010/main" val="252140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accesso ai servizi pubblici essenziali </a:t>
            </a: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53671"/>
              </p:ext>
            </p:extLst>
          </p:nvPr>
        </p:nvGraphicFramePr>
        <p:xfrm>
          <a:off x="1522413" y="1905000"/>
          <a:ext cx="9144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08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007029"/>
          </a:xfrm>
        </p:spPr>
        <p:txBody>
          <a:bodyPr>
            <a:normAutofit fontScale="90000"/>
          </a:bodyPr>
          <a:lstStyle/>
          <a:p>
            <a:r>
              <a:rPr lang="it-IT" dirty="0"/>
              <a:t>    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Accesso ai servizi pubblici essenziali: </a:t>
            </a:r>
            <a:r>
              <a:rPr lang="it-IT" sz="2200" dirty="0"/>
              <a:t>interventi per garantire i servizi essenziali alla  popolazione rurale  e il sostegno all’agricoltura sociale. Progetto 3.1.1</a:t>
            </a:r>
            <a:br>
              <a:rPr lang="it-IT" sz="2200" dirty="0"/>
            </a:br>
            <a:endParaRPr lang="it-IT" sz="2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2413" y="1844824"/>
            <a:ext cx="9144000" cy="4752528"/>
          </a:xfrm>
        </p:spPr>
        <p:txBody>
          <a:bodyPr>
            <a:normAutofit/>
          </a:bodyPr>
          <a:lstStyle/>
          <a:p>
            <a:endParaRPr lang="it-IT" dirty="0"/>
          </a:p>
          <a:p>
            <a:r>
              <a:rPr lang="it-IT" sz="2800" dirty="0"/>
              <a:t>Cosa si può fare</a:t>
            </a:r>
            <a:r>
              <a:rPr lang="it-IT" sz="2800" dirty="0" smtClean="0"/>
              <a:t>:</a:t>
            </a:r>
          </a:p>
          <a:p>
            <a:pPr lvl="1"/>
            <a:r>
              <a:rPr lang="it-IT" dirty="0" err="1" smtClean="0"/>
              <a:t>Mis</a:t>
            </a:r>
            <a:r>
              <a:rPr lang="it-IT" dirty="0"/>
              <a:t>. 06.02 aiuto all’avvio di imprese per attività non agricole e attività di servizio </a:t>
            </a:r>
            <a:r>
              <a:rPr lang="it-IT" dirty="0" smtClean="0"/>
              <a:t>alla persona, servizi essenziali alla popolazione </a:t>
            </a:r>
          </a:p>
          <a:p>
            <a:pPr lvl="1"/>
            <a:r>
              <a:rPr lang="it-IT" dirty="0" err="1" smtClean="0"/>
              <a:t>Mis</a:t>
            </a:r>
            <a:r>
              <a:rPr lang="it-IT" dirty="0" smtClean="0"/>
              <a:t>. 06.04  creazione attività extra agricole: servizi </a:t>
            </a:r>
            <a:r>
              <a:rPr lang="it-IT" dirty="0"/>
              <a:t>alla persona- bambini, anziani, non autosufficienti ex carcerati e tossicodipendenti;</a:t>
            </a:r>
          </a:p>
          <a:p>
            <a:pPr lvl="1"/>
            <a:r>
              <a:rPr lang="it-IT" dirty="0" err="1"/>
              <a:t>Mis</a:t>
            </a:r>
            <a:r>
              <a:rPr lang="it-IT" dirty="0"/>
              <a:t>. 07.04 investimenti per attività ricreative, culturali e altri servizi per la popolazione rurale.</a:t>
            </a:r>
          </a:p>
          <a:p>
            <a:pPr lvl="1"/>
            <a:r>
              <a:rPr lang="it-IT" dirty="0"/>
              <a:t>Mis.16.09: diversificazione delle attività agricole verso l’assistenza sanitaria, l’integrazione sociale ecc.</a:t>
            </a:r>
          </a:p>
          <a:p>
            <a:pPr marL="408305" lvl="1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618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it-IT" sz="3600" b="0" i="0" dirty="0">
                <a:solidFill>
                  <a:srgbClr val="652825"/>
                </a:solidFill>
                <a:latin typeface="Corbel"/>
                <a:ea typeface="+mj-ea"/>
                <a:cs typeface="+mj-cs"/>
              </a:rPr>
              <a:t>Gli obbiettivi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Font typeface="Wingdings"/>
              <a:buChar char="§"/>
            </a:pPr>
            <a:r>
              <a:rPr lang="it-IT" sz="3200" b="0" i="0" dirty="0">
                <a:solidFill>
                  <a:srgbClr val="652825"/>
                </a:solidFill>
                <a:latin typeface="Corbel"/>
                <a:ea typeface="+mn-ea"/>
                <a:cs typeface="+mn-cs"/>
              </a:rPr>
              <a:t>Sviluppare un mercato locale sostenuto dal turismo</a:t>
            </a:r>
          </a:p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Font typeface="Wingdings"/>
              <a:buChar char="§"/>
            </a:pPr>
            <a:r>
              <a:rPr lang="it-IT" sz="3200" b="0" i="0" dirty="0">
                <a:solidFill>
                  <a:srgbClr val="652825"/>
                </a:solidFill>
                <a:latin typeface="Corbel"/>
                <a:ea typeface="+mn-ea"/>
                <a:cs typeface="+mn-cs"/>
              </a:rPr>
              <a:t>Sviluppare una progettualità integrata agricoltura - turismo</a:t>
            </a:r>
          </a:p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Font typeface="Wingdings"/>
              <a:buChar char="§"/>
            </a:pPr>
            <a:r>
              <a:rPr lang="it-IT" sz="3200" b="0" i="0" dirty="0">
                <a:solidFill>
                  <a:srgbClr val="652825"/>
                </a:solidFill>
                <a:latin typeface="Corbel"/>
                <a:ea typeface="+mn-ea"/>
                <a:cs typeface="+mn-cs"/>
              </a:rPr>
              <a:t>Sviluppare il turismo outdoor con servizi dedicati disponibili sui percorsi</a:t>
            </a:r>
          </a:p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Font typeface="Wingdings"/>
              <a:buChar char="§"/>
            </a:pPr>
            <a:r>
              <a:rPr lang="it-IT" sz="3200" dirty="0">
                <a:solidFill>
                  <a:srgbClr val="652825"/>
                </a:solidFill>
                <a:latin typeface="Corbel"/>
              </a:rPr>
              <a:t>Sviluppare l’inclusione sociale tramite l’erogazione di servizi</a:t>
            </a:r>
            <a:endParaRPr lang="it-IT" sz="3200" b="0" i="0" dirty="0">
              <a:solidFill>
                <a:srgbClr val="652825"/>
              </a:solidFill>
              <a:latin typeface="Corbel"/>
              <a:ea typeface="+mn-ea"/>
              <a:cs typeface="+mn-cs"/>
            </a:endParaRPr>
          </a:p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Font typeface="Wingdings"/>
              <a:buChar char="§"/>
            </a:pPr>
            <a:endParaRPr lang="it-IT" sz="2400" b="0" i="0" dirty="0">
              <a:solidFill>
                <a:srgbClr val="652825"/>
              </a:solidFill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007029"/>
          </a:xfrm>
        </p:spPr>
        <p:txBody>
          <a:bodyPr>
            <a:normAutofit fontScale="90000"/>
          </a:bodyPr>
          <a:lstStyle/>
          <a:p>
            <a:r>
              <a:rPr lang="it-IT" dirty="0"/>
              <a:t>    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Accesso ai servizi pubblici essenziali: </a:t>
            </a:r>
            <a:r>
              <a:rPr lang="it-IT" sz="2700" dirty="0"/>
              <a:t>interventi per garantire i servizi essenziali alla  popolazione rurale  e il sostegno all’agricoltura sociale. Progetto 3.1.1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2413" y="1844824"/>
            <a:ext cx="9144000" cy="4752528"/>
          </a:xfrm>
        </p:spPr>
        <p:txBody>
          <a:bodyPr>
            <a:normAutofit/>
          </a:bodyPr>
          <a:lstStyle/>
          <a:p>
            <a:endParaRPr lang="it-IT" dirty="0"/>
          </a:p>
          <a:p>
            <a:pPr lvl="1"/>
            <a:r>
              <a:rPr lang="it-IT" sz="2400" dirty="0"/>
              <a:t>Prescrizioni GAL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 partenariato pubblico privato; rapporto tra spesa pubblica e privata non inferiore al 30%</a:t>
            </a:r>
          </a:p>
          <a:p>
            <a:pPr lvl="1"/>
            <a:r>
              <a:rPr lang="it-IT" dirty="0"/>
              <a:t>Spesa ammissibile € 600.000</a:t>
            </a:r>
          </a:p>
          <a:p>
            <a:pPr lvl="2"/>
            <a:r>
              <a:rPr lang="it-IT" dirty="0"/>
              <a:t>Singolo progetto da €100.oo a 300.00</a:t>
            </a:r>
          </a:p>
          <a:p>
            <a:pPr lvl="2"/>
            <a:r>
              <a:rPr lang="it-IT" dirty="0"/>
              <a:t>Aliquota di sostegno: </a:t>
            </a:r>
          </a:p>
          <a:p>
            <a:pPr marL="822960" lvl="2" indent="0">
              <a:buNone/>
            </a:pPr>
            <a:r>
              <a:rPr lang="it-IT" dirty="0"/>
              <a:t>Privato 60%         pubblico 100</a:t>
            </a:r>
          </a:p>
          <a:p>
            <a:pPr marL="822960" lvl="2" indent="0">
              <a:buNone/>
            </a:pPr>
            <a:r>
              <a:rPr lang="it-IT" sz="2400" dirty="0"/>
              <a:t>Criteri di selezione GAL</a:t>
            </a:r>
          </a:p>
          <a:p>
            <a:pPr lvl="2"/>
            <a:r>
              <a:rPr lang="it-IT" dirty="0"/>
              <a:t>Presenza soggetti pubblici: 20 punti (</a:t>
            </a:r>
            <a:r>
              <a:rPr lang="it-IT" dirty="0" err="1"/>
              <a:t>max</a:t>
            </a:r>
            <a:r>
              <a:rPr lang="it-IT" dirty="0"/>
              <a:t>)</a:t>
            </a:r>
          </a:p>
          <a:p>
            <a:pPr lvl="2"/>
            <a:r>
              <a:rPr lang="it-IT" dirty="0"/>
              <a:t>Presenza soggetti privati: 30 punti (</a:t>
            </a:r>
            <a:r>
              <a:rPr lang="it-IT" dirty="0" err="1"/>
              <a:t>max</a:t>
            </a:r>
            <a:r>
              <a:rPr lang="it-IT" dirty="0"/>
              <a:t>)</a:t>
            </a:r>
          </a:p>
          <a:p>
            <a:pPr lvl="2"/>
            <a:r>
              <a:rPr lang="it-IT" dirty="0"/>
              <a:t>Durata dell’accordo: 10 punti (</a:t>
            </a:r>
            <a:r>
              <a:rPr lang="it-IT" dirty="0" err="1"/>
              <a:t>max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9559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Gli ambiti di intervento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sz="3200" dirty="0"/>
              <a:t>Sviluppo e innovazione delle filiere e dei sistemi produttivi locali</a:t>
            </a:r>
          </a:p>
          <a:p>
            <a:endParaRPr lang="it-IT" sz="3200" dirty="0"/>
          </a:p>
          <a:p>
            <a:r>
              <a:rPr lang="it-IT" sz="3200" dirty="0"/>
              <a:t>Turismo sostenibile </a:t>
            </a:r>
          </a:p>
          <a:p>
            <a:endParaRPr lang="it-IT" sz="3200" dirty="0"/>
          </a:p>
          <a:p>
            <a:r>
              <a:rPr lang="it-IT" sz="3200" dirty="0"/>
              <a:t>Accesso ai servizi pubblici essenziali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594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Sviluppo e innovazione delle filiere e dei sistemi produttivi locali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34811"/>
              </p:ext>
            </p:extLst>
          </p:nvPr>
        </p:nvGraphicFramePr>
        <p:xfrm>
          <a:off x="2277988" y="1905000"/>
          <a:ext cx="7416824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83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2413" y="188640"/>
            <a:ext cx="9144000" cy="1296144"/>
          </a:xfrm>
        </p:spPr>
        <p:txBody>
          <a:bodyPr>
            <a:normAutofit fontScale="90000"/>
          </a:bodyPr>
          <a:lstStyle/>
          <a:p>
            <a:r>
              <a:rPr lang="it-IT" sz="2200" dirty="0"/>
              <a:t>Terre alte: </a:t>
            </a:r>
            <a:r>
              <a:rPr lang="it-IT" sz="2000" dirty="0"/>
              <a:t/>
            </a:r>
            <a:br>
              <a:rPr lang="it-IT" sz="2000" dirty="0"/>
            </a:br>
            <a:r>
              <a:rPr lang="it-IT" sz="2700" dirty="0"/>
              <a:t>Recupero dei pascoli per lo sviluppo dell’allevamento, la tutela</a:t>
            </a:r>
            <a:br>
              <a:rPr lang="it-IT" sz="2700" dirty="0"/>
            </a:br>
            <a:r>
              <a:rPr lang="it-IT" sz="2700" dirty="0"/>
              <a:t>ambientale e  lo  sviluppo dei servizi turistici: progetto 1.1.1</a:t>
            </a: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endParaRPr lang="it-IT" sz="1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2413" y="1556792"/>
            <a:ext cx="9144000" cy="5040560"/>
          </a:xfrm>
        </p:spPr>
        <p:txBody>
          <a:bodyPr>
            <a:normAutofit/>
          </a:bodyPr>
          <a:lstStyle/>
          <a:p>
            <a:pPr lvl="1"/>
            <a:r>
              <a:rPr lang="it-IT" dirty="0"/>
              <a:t>Cosa si può fare: </a:t>
            </a:r>
          </a:p>
          <a:p>
            <a:pPr lvl="2"/>
            <a:r>
              <a:rPr lang="it-IT" sz="2000" dirty="0"/>
              <a:t>Misura 04.01 - Investimenti  nelle aziende agricole </a:t>
            </a:r>
          </a:p>
          <a:p>
            <a:pPr lvl="2"/>
            <a:r>
              <a:rPr lang="it-IT" sz="2000" dirty="0"/>
              <a:t>Misura 04.03 - Infrastrutture per ammodernare   agricoltura e silvicoltura </a:t>
            </a:r>
          </a:p>
          <a:p>
            <a:pPr lvl="2"/>
            <a:r>
              <a:rPr lang="it-IT" sz="2000" dirty="0"/>
              <a:t>Misura 07.06 -  Riqualificazione del patrimonio naturale e culturale </a:t>
            </a:r>
          </a:p>
          <a:p>
            <a:pPr lvl="2"/>
            <a:endParaRPr lang="it-IT" sz="1400" dirty="0"/>
          </a:p>
          <a:p>
            <a:pPr lvl="1"/>
            <a:r>
              <a:rPr lang="it-IT" dirty="0"/>
              <a:t>Disponibilità € 300.000;	Singolo progetto da 100.000 a 150.000 €</a:t>
            </a:r>
          </a:p>
          <a:p>
            <a:pPr lvl="1"/>
            <a:endParaRPr lang="it-IT" sz="1000" dirty="0"/>
          </a:p>
          <a:p>
            <a:pPr lvl="1"/>
            <a:r>
              <a:rPr lang="it-IT" dirty="0"/>
              <a:t>Obbligo di partenariato pubblico privato </a:t>
            </a:r>
          </a:p>
          <a:p>
            <a:pPr lvl="1"/>
            <a:r>
              <a:rPr lang="it-IT" dirty="0"/>
              <a:t>Rapporto spesa privato/ pubblico  almeno 30%</a:t>
            </a:r>
          </a:p>
          <a:p>
            <a:pPr lvl="1"/>
            <a:r>
              <a:rPr lang="it-IT" dirty="0"/>
              <a:t>Contributo erogato: privati 40%   (+ 20% )      pubblici 100%</a:t>
            </a:r>
          </a:p>
          <a:p>
            <a:pPr lvl="1"/>
            <a:endParaRPr lang="it-IT" sz="1000" dirty="0"/>
          </a:p>
          <a:p>
            <a:pPr lvl="1"/>
            <a:r>
              <a:rPr lang="it-IT" dirty="0"/>
              <a:t>Criteri di selezione GAL:</a:t>
            </a:r>
          </a:p>
          <a:p>
            <a:pPr lvl="2"/>
            <a:r>
              <a:rPr lang="it-IT" sz="2000" dirty="0"/>
              <a:t>Numero punti ristoro e informazione	 30 punti (</a:t>
            </a:r>
            <a:r>
              <a:rPr lang="it-IT" sz="2000" dirty="0" err="1"/>
              <a:t>max</a:t>
            </a:r>
            <a:r>
              <a:rPr lang="it-IT" sz="2000" dirty="0"/>
              <a:t>)</a:t>
            </a:r>
          </a:p>
          <a:p>
            <a:pPr lvl="2"/>
            <a:r>
              <a:rPr lang="it-IT" sz="2000" dirty="0"/>
              <a:t>Superficie pascolo recuperata  		40 punti (</a:t>
            </a:r>
            <a:r>
              <a:rPr lang="it-IT" sz="2000" dirty="0" err="1"/>
              <a:t>max</a:t>
            </a:r>
            <a:r>
              <a:rPr lang="it-IT" sz="2000" dirty="0"/>
              <a:t>)</a:t>
            </a:r>
          </a:p>
          <a:p>
            <a:pPr lvl="2"/>
            <a:r>
              <a:rPr lang="it-IT" sz="2000" dirty="0"/>
              <a:t>Contenuti del partenariato		30 punti (</a:t>
            </a:r>
            <a:r>
              <a:rPr lang="it-IT" sz="2000" dirty="0" err="1"/>
              <a:t>max</a:t>
            </a:r>
            <a:r>
              <a:rPr lang="it-IT" sz="2000" dirty="0"/>
              <a:t>)</a:t>
            </a:r>
          </a:p>
          <a:p>
            <a:pPr lvl="1"/>
            <a:endParaRPr lang="it-IT" dirty="0">
              <a:solidFill>
                <a:srgbClr val="652825"/>
              </a:solidFill>
            </a:endParaRP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631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>Terre alte: </a:t>
            </a:r>
            <a:r>
              <a:rPr lang="it-IT" sz="2400" dirty="0"/>
              <a:t>Valorizzazione del bosco ed utilizzo termico delle biomasse: progetto 1.1.2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it-IT" dirty="0">
                <a:solidFill>
                  <a:srgbClr val="652825"/>
                </a:solidFill>
              </a:rPr>
              <a:t>Cosa si può fare:</a:t>
            </a:r>
          </a:p>
          <a:p>
            <a:pPr lvl="2"/>
            <a:r>
              <a:rPr lang="it-IT" dirty="0">
                <a:solidFill>
                  <a:srgbClr val="652825"/>
                </a:solidFill>
              </a:rPr>
              <a:t>Misura  07.02:infrastrutture essenziali alle popolazioni rurali</a:t>
            </a:r>
          </a:p>
          <a:p>
            <a:pPr lvl="2"/>
            <a:r>
              <a:rPr lang="it-IT" dirty="0">
                <a:solidFill>
                  <a:srgbClr val="652825"/>
                </a:solidFill>
              </a:rPr>
              <a:t>Misura 04.03 investimenti in infrastrutture connesse allo sviluppo, ammodernamento  o adattamento dell’agricoltura e della selvicoltura</a:t>
            </a:r>
          </a:p>
          <a:p>
            <a:pPr lvl="2"/>
            <a:r>
              <a:rPr lang="it-IT" dirty="0">
                <a:solidFill>
                  <a:srgbClr val="652825"/>
                </a:solidFill>
              </a:rPr>
              <a:t>Misura 07.05 infrastrutture turistiche e ricreative – punti 1 e2, con limitazioni</a:t>
            </a:r>
          </a:p>
          <a:p>
            <a:pPr lvl="2"/>
            <a:r>
              <a:rPr lang="it-IT" dirty="0">
                <a:solidFill>
                  <a:srgbClr val="652825"/>
                </a:solidFill>
              </a:rPr>
              <a:t>Misura 08.06: investimenti in tecnologie forestali, trasformazione, movimentazione e commercializzazione dei prodotti delle foreste </a:t>
            </a:r>
          </a:p>
          <a:p>
            <a:pPr lvl="2"/>
            <a:r>
              <a:rPr lang="it-IT" dirty="0">
                <a:solidFill>
                  <a:srgbClr val="652825"/>
                </a:solidFill>
              </a:rPr>
              <a:t>Misura 06.02 aiuto all’avviamento di attività imprenditoriali –limitatamente al settore forestale- per attività extra agricole </a:t>
            </a:r>
          </a:p>
          <a:p>
            <a:pPr lvl="2"/>
            <a:r>
              <a:rPr lang="it-IT" dirty="0">
                <a:solidFill>
                  <a:srgbClr val="652825"/>
                </a:solidFill>
              </a:rPr>
              <a:t> Misura 04.01 supporto agli investimenti nelle zone agricole</a:t>
            </a:r>
          </a:p>
          <a:p>
            <a:pPr lvl="1"/>
            <a:r>
              <a:rPr lang="it-IT" dirty="0">
                <a:solidFill>
                  <a:srgbClr val="652825"/>
                </a:solidFill>
              </a:rPr>
              <a:t>Disponibilità €500.000</a:t>
            </a:r>
          </a:p>
          <a:p>
            <a:pPr lvl="1"/>
            <a:r>
              <a:rPr lang="it-IT" dirty="0"/>
              <a:t>Singolo progetto da 150.000 a 250.000 €</a:t>
            </a:r>
          </a:p>
          <a:p>
            <a:pPr lvl="1"/>
            <a:r>
              <a:rPr lang="it-IT" dirty="0"/>
              <a:t>Rapporto spesa privato/ pubblico  &gt;30%</a:t>
            </a:r>
          </a:p>
          <a:p>
            <a:pPr lvl="1"/>
            <a:r>
              <a:rPr lang="it-IT" dirty="0"/>
              <a:t>Finanziamento: privati 40%  ( +20%)          pubblici 100%</a:t>
            </a:r>
          </a:p>
        </p:txBody>
      </p:sp>
    </p:spTree>
    <p:extLst>
      <p:ext uri="{BB962C8B-B14F-4D97-AF65-F5344CB8AC3E}">
        <p14:creationId xmlns:p14="http://schemas.microsoft.com/office/powerpoint/2010/main" val="10235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rgbClr val="652825"/>
                </a:solidFill>
              </a:rPr>
              <a:t>Terre alte: </a:t>
            </a:r>
            <a:r>
              <a:rPr lang="it-IT" sz="2200" dirty="0">
                <a:solidFill>
                  <a:srgbClr val="652825"/>
                </a:solidFill>
              </a:rPr>
              <a:t>Valorizzazione del bosco ed utilizzo termico delle biomasse: progetto 1.1.2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Obbligo di partenariato pubblico privato </a:t>
            </a:r>
          </a:p>
          <a:p>
            <a:r>
              <a:rPr lang="it-IT" dirty="0"/>
              <a:t>Criteri di selezione GAL : </a:t>
            </a:r>
          </a:p>
          <a:p>
            <a:pPr lvl="1"/>
            <a:r>
              <a:rPr lang="it-IT" dirty="0"/>
              <a:t>Qualità accordo: 50 punti (</a:t>
            </a:r>
            <a:r>
              <a:rPr lang="it-IT" dirty="0" err="1"/>
              <a:t>max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Attuazione di percorsi turistici : 50 punti (</a:t>
            </a:r>
            <a:r>
              <a:rPr lang="it-IT" dirty="0" err="1"/>
              <a:t>max</a:t>
            </a:r>
            <a:r>
              <a:rPr lang="it-IT" dirty="0"/>
              <a:t>)</a:t>
            </a:r>
          </a:p>
          <a:p>
            <a:pPr lvl="2"/>
            <a:r>
              <a:rPr lang="it-IT" dirty="0"/>
              <a:t>(Km, ettari: 25 p)</a:t>
            </a:r>
          </a:p>
          <a:p>
            <a:pPr lvl="2"/>
            <a:r>
              <a:rPr lang="it-IT" dirty="0"/>
              <a:t>(punti info, ristoro, vendita, accoglienza: 25 p)</a:t>
            </a:r>
          </a:p>
          <a:p>
            <a:pPr marL="822960" lvl="2" indent="0">
              <a:buNone/>
            </a:pPr>
            <a:endParaRPr lang="it-IT" dirty="0"/>
          </a:p>
          <a:p>
            <a:pPr lvl="1"/>
            <a:r>
              <a:rPr lang="it-IT" dirty="0"/>
              <a:t>Criteri di selezione PSR: quelli delle misure utilizzate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31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/>
              <a:t>I  percorsi degli ulivi: </a:t>
            </a:r>
            <a:r>
              <a:rPr lang="it-IT" sz="2800" dirty="0"/>
              <a:t>gestione delle acque di vegetazione: progetto 1.2.1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Cosa si può fare </a:t>
            </a:r>
          </a:p>
          <a:p>
            <a:pPr lvl="1"/>
            <a:r>
              <a:rPr lang="it-IT" dirty="0"/>
              <a:t>Misura 16.02 «supporto per progetti pilota e per lo sviluppo di nuovi prodotti, pratiche processi  e tecnologie»</a:t>
            </a:r>
          </a:p>
          <a:p>
            <a:pPr lvl="1"/>
            <a:r>
              <a:rPr lang="it-IT" dirty="0"/>
              <a:t>Disponibilità 50.000      - aliquota di sostegno 100%</a:t>
            </a:r>
          </a:p>
          <a:p>
            <a:pPr lvl="1"/>
            <a:r>
              <a:rPr lang="it-IT" dirty="0"/>
              <a:t>Obbligo di partenariato</a:t>
            </a:r>
          </a:p>
          <a:p>
            <a:pPr lvl="1"/>
            <a:r>
              <a:rPr lang="it-IT" dirty="0"/>
              <a:t>Criteri di selezione GAL: </a:t>
            </a:r>
          </a:p>
          <a:p>
            <a:pPr lvl="2"/>
            <a:r>
              <a:rPr lang="it-IT" dirty="0"/>
              <a:t>Qualità progettuale (fattibilità tecnica e normativa  relativamente allo smaltimento e  riutilizzo delle acque di vegetazione): 30 punti (</a:t>
            </a:r>
            <a:r>
              <a:rPr lang="it-IT" dirty="0" err="1"/>
              <a:t>max</a:t>
            </a:r>
            <a:r>
              <a:rPr lang="it-IT" dirty="0"/>
              <a:t>)</a:t>
            </a:r>
          </a:p>
          <a:p>
            <a:pPr lvl="2"/>
            <a:r>
              <a:rPr lang="it-IT" dirty="0"/>
              <a:t>Composizione partenariato: 45 punti (</a:t>
            </a:r>
            <a:r>
              <a:rPr lang="it-IT" dirty="0" err="1"/>
              <a:t>max</a:t>
            </a:r>
            <a:r>
              <a:rPr lang="it-IT" dirty="0"/>
              <a:t>)</a:t>
            </a:r>
          </a:p>
          <a:p>
            <a:pPr marL="0" indent="0">
              <a:buNone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14106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/>
              <a:t>I  percorsi degli ulivi: </a:t>
            </a:r>
            <a:r>
              <a:rPr lang="it-IT" sz="2800" dirty="0"/>
              <a:t>promozione dei territori olivicoli: progetto 1.2.2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Cosa si può fare </a:t>
            </a:r>
          </a:p>
          <a:p>
            <a:pPr lvl="1"/>
            <a:r>
              <a:rPr lang="it-IT" dirty="0"/>
              <a:t>Misura 04.03 «investimenti in infrastrutture connesse allo sviluppo,  ammodernamento o adattamento dell’agricoltura o della selvicoltura»</a:t>
            </a:r>
          </a:p>
          <a:p>
            <a:pPr lvl="1"/>
            <a:r>
              <a:rPr lang="it-IT" dirty="0"/>
              <a:t>Misura 07.06 «investimenti per riqualificare il  patrimonio  culturale/  naturale del paesaggio e dei siti ad alto valore naturalistico»</a:t>
            </a:r>
          </a:p>
          <a:p>
            <a:pPr lvl="1"/>
            <a:r>
              <a:rPr lang="it-IT" dirty="0"/>
              <a:t>Misura 04.01 supporto negli investimenti nelle aziende agricole»</a:t>
            </a:r>
          </a:p>
          <a:p>
            <a:pPr lvl="1"/>
            <a:r>
              <a:rPr lang="it-IT" dirty="0"/>
              <a:t>Disponibilità 925.000    </a:t>
            </a:r>
            <a:r>
              <a:rPr lang="it-IT" dirty="0" err="1"/>
              <a:t>max</a:t>
            </a:r>
            <a:r>
              <a:rPr lang="it-IT" dirty="0"/>
              <a:t> 7 progetti  da 80.000 a 150.00 €</a:t>
            </a:r>
          </a:p>
          <a:p>
            <a:pPr lvl="1"/>
            <a:r>
              <a:rPr lang="it-IT" dirty="0"/>
              <a:t> - aliquota di sostegno:  pubblici  100%   -privati  40% (+ 20% +)</a:t>
            </a:r>
          </a:p>
          <a:p>
            <a:pPr lvl="1"/>
            <a:r>
              <a:rPr lang="it-IT" dirty="0"/>
              <a:t>Obbligo di partenariato privato pubblico  con rapporto spesa almeno 30%</a:t>
            </a:r>
          </a:p>
          <a:p>
            <a:pPr lvl="1"/>
            <a:r>
              <a:rPr lang="it-IT" dirty="0"/>
              <a:t>Criteri di selezione </a:t>
            </a:r>
            <a:r>
              <a:rPr lang="it-IT" dirty="0" err="1"/>
              <a:t>Gal</a:t>
            </a:r>
            <a:r>
              <a:rPr lang="it-IT" dirty="0"/>
              <a:t>:</a:t>
            </a:r>
          </a:p>
          <a:p>
            <a:pPr lvl="2"/>
            <a:r>
              <a:rPr lang="it-IT" dirty="0"/>
              <a:t>Contenuti dell’accordo di partenariato : 55 punti (</a:t>
            </a:r>
            <a:r>
              <a:rPr lang="it-IT" dirty="0" err="1"/>
              <a:t>max</a:t>
            </a:r>
            <a:r>
              <a:rPr lang="it-IT" dirty="0"/>
              <a:t>)</a:t>
            </a:r>
          </a:p>
          <a:p>
            <a:pPr lvl="2"/>
            <a:r>
              <a:rPr lang="it-IT" dirty="0"/>
              <a:t>Soggetti partecipanti: 36 punti (</a:t>
            </a:r>
            <a:r>
              <a:rPr lang="it-IT" dirty="0" err="1"/>
              <a:t>max</a:t>
            </a:r>
            <a:r>
              <a:rPr lang="it-IT" dirty="0"/>
              <a:t>)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86576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_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AB36FEB-F52F-451F-8444-8C0C41C36D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1327</Words>
  <Application>Microsoft Office PowerPoint</Application>
  <PresentationFormat>Personalizzato</PresentationFormat>
  <Paragraphs>179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Earthtones_16x9</vt:lpstr>
      <vt:lpstr>Gal « Riviera dei Fiori» strategia di sviluppo locale 2014 – 2020 </vt:lpstr>
      <vt:lpstr>Gli obbiettivi</vt:lpstr>
      <vt:lpstr>Gli ambiti di intervento </vt:lpstr>
      <vt:lpstr>Sviluppo e innovazione delle filiere e dei sistemi produttivi locali</vt:lpstr>
      <vt:lpstr>Terre alte:  Recupero dei pascoli per lo sviluppo dell’allevamento, la tutela ambientale e  lo  sviluppo dei servizi turistici: progetto 1.1.1  </vt:lpstr>
      <vt:lpstr> Terre alte: Valorizzazione del bosco ed utilizzo termico delle biomasse: progetto 1.1.2 </vt:lpstr>
      <vt:lpstr>Terre alte: Valorizzazione del bosco ed utilizzo termico delle biomasse: progetto 1.1.2</vt:lpstr>
      <vt:lpstr>I  percorsi degli ulivi: gestione delle acque di vegetazione: progetto 1.2.1</vt:lpstr>
      <vt:lpstr>I  percorsi degli ulivi: promozione dei territori olivicoli: progetto 1.2.2</vt:lpstr>
      <vt:lpstr>  Tipici e ricercati. Fiori e frutti locali: progetto 1.3.1</vt:lpstr>
      <vt:lpstr>  Tipici e ricercati. Nuove destinazioni produttive delle serre abbandonate: progetto 1.3.2</vt:lpstr>
      <vt:lpstr>    Contratti di filiera: contratti di filiera tra produttori, ristoratori…progetto 1.4.1</vt:lpstr>
      <vt:lpstr>    Contratti di filiera: contratti di filiera tra produttori, ristoratori…      progetto1.4.1</vt:lpstr>
      <vt:lpstr>Turismo sostenibile </vt:lpstr>
      <vt:lpstr>Turismo sostenibile: formazione di aggregati territoriali per la gestione del turismo dell’entroterra: progetto2.1.1</vt:lpstr>
      <vt:lpstr>Turismo sostenibile: formazione di aggregati territoriali per la gestione del turismo dell’entroterra: progetto 2.1.1</vt:lpstr>
      <vt:lpstr>Turismo sostenibile: formazione di aggregati territoriali per la gestione del turismo dell’entroterra: progetto 2.1.1</vt:lpstr>
      <vt:lpstr> accesso ai servizi pubblici essenziali </vt:lpstr>
      <vt:lpstr>      Accesso ai servizi pubblici essenziali: interventi per garantire i servizi essenziali alla  popolazione rurale  e il sostegno all’agricoltura sociale. Progetto 3.1.1 </vt:lpstr>
      <vt:lpstr>       Accesso ai servizi pubblici essenziali: interventi per garantire i servizi essenziali alla  popolazione rurale  e il sostegno all’agricoltura sociale. Progetto 3.1.1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2016-08-30T08:22:36Z</dcterms:created>
  <dcterms:modified xsi:type="dcterms:W3CDTF">2017-10-17T15:18:05Z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TC028010659991</vt:lpwstr>
  </property>
</Properties>
</file>